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71993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171" autoAdjust="0"/>
    <p:restoredTop sz="94660"/>
  </p:normalViewPr>
  <p:slideViewPr>
    <p:cSldViewPr snapToGrid="0">
      <p:cViewPr>
        <p:scale>
          <a:sx n="110" d="100"/>
          <a:sy n="110" d="100"/>
        </p:scale>
        <p:origin x="-82" y="53"/>
      </p:cViewPr>
      <p:guideLst>
        <p:guide orient="horz" pos="226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78222"/>
            <a:ext cx="9144000" cy="250642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781306"/>
            <a:ext cx="9144000" cy="1738167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06845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7812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83297"/>
            <a:ext cx="2628900" cy="610108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83297"/>
            <a:ext cx="7734300" cy="6101085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263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5617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94830"/>
            <a:ext cx="10515600" cy="2994714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817875"/>
            <a:ext cx="10515600" cy="157484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29968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916484"/>
            <a:ext cx="5181600" cy="456789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916484"/>
            <a:ext cx="5181600" cy="456789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27401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83297"/>
            <a:ext cx="10515600" cy="1391534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764832"/>
            <a:ext cx="5157787" cy="8649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629749"/>
            <a:ext cx="5157787" cy="3867965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764832"/>
            <a:ext cx="5183188" cy="86491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629749"/>
            <a:ext cx="5183188" cy="3867965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169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99094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37795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79954"/>
            <a:ext cx="3932237" cy="16798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036569"/>
            <a:ext cx="6172200" cy="511617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59794"/>
            <a:ext cx="3932237" cy="40012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7314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9" y="479954"/>
            <a:ext cx="3932237" cy="167984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036569"/>
            <a:ext cx="6172200" cy="511617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9" y="2159794"/>
            <a:ext cx="3932237" cy="40012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5643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83297"/>
            <a:ext cx="10515600" cy="1391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916484"/>
            <a:ext cx="10515600" cy="45678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672697"/>
            <a:ext cx="27432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25C64-6980-4DC5-AB9C-B531B2D4A0E2}" type="datetimeFigureOut">
              <a:rPr lang="it-IT" smtClean="0"/>
              <a:t>23/05/2017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72697"/>
            <a:ext cx="41148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672697"/>
            <a:ext cx="2743200" cy="3832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ED521-361A-4A43-A716-6AB0445EC3D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543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5" name="Gruppo 124"/>
          <p:cNvGrpSpPr/>
          <p:nvPr/>
        </p:nvGrpSpPr>
        <p:grpSpPr>
          <a:xfrm>
            <a:off x="630813" y="359546"/>
            <a:ext cx="9553226" cy="6393449"/>
            <a:chOff x="150028" y="1287564"/>
            <a:chExt cx="12558310" cy="9152778"/>
          </a:xfrm>
        </p:grpSpPr>
        <p:sp>
          <p:nvSpPr>
            <p:cNvPr id="4" name="Rettangolo 7"/>
            <p:cNvSpPr>
              <a:spLocks noChangeArrowheads="1"/>
            </p:cNvSpPr>
            <p:nvPr/>
          </p:nvSpPr>
          <p:spPr bwMode="auto">
            <a:xfrm>
              <a:off x="525463" y="2068512"/>
              <a:ext cx="11244262" cy="31394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42888" indent="-242888">
                <a:tabLst>
                  <a:tab pos="649288" algn="l"/>
                </a:tabLst>
                <a:defRPr sz="2100">
                  <a:solidFill>
                    <a:srgbClr val="E32D2D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defRPr>
              </a:lvl1pPr>
              <a:lvl2pPr marL="742950" indent="-285750">
                <a:tabLst>
                  <a:tab pos="649288" algn="l"/>
                </a:tabLst>
                <a:defRPr sz="2100">
                  <a:solidFill>
                    <a:srgbClr val="E32D2D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defRPr>
              </a:lvl2pPr>
              <a:lvl3pPr marL="1143000" indent="-228600">
                <a:tabLst>
                  <a:tab pos="649288" algn="l"/>
                </a:tabLst>
                <a:defRPr sz="2100">
                  <a:solidFill>
                    <a:srgbClr val="E32D2D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defRPr>
              </a:lvl3pPr>
              <a:lvl4pPr marL="1600200" indent="-228600">
                <a:tabLst>
                  <a:tab pos="649288" algn="l"/>
                </a:tabLst>
                <a:defRPr sz="2100">
                  <a:solidFill>
                    <a:srgbClr val="E32D2D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defRPr>
              </a:lvl4pPr>
              <a:lvl5pPr marL="2057400" indent="-228600">
                <a:tabLst>
                  <a:tab pos="649288" algn="l"/>
                </a:tabLst>
                <a:defRPr sz="2100">
                  <a:solidFill>
                    <a:srgbClr val="E32D2D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49288" algn="l"/>
                </a:tabLst>
                <a:defRPr sz="2100">
                  <a:solidFill>
                    <a:srgbClr val="E32D2D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49288" algn="l"/>
                </a:tabLst>
                <a:defRPr sz="2100">
                  <a:solidFill>
                    <a:srgbClr val="E32D2D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49288" algn="l"/>
                </a:tabLst>
                <a:defRPr sz="2100">
                  <a:solidFill>
                    <a:srgbClr val="E32D2D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tabLst>
                  <a:tab pos="649288" algn="l"/>
                </a:tabLst>
                <a:defRPr sz="2100">
                  <a:solidFill>
                    <a:srgbClr val="E32D2D"/>
                  </a:solidFill>
                  <a:latin typeface="Helvetica" panose="020B0604020202020204" pitchFamily="34" charset="0"/>
                  <a:cs typeface="Helvetica" panose="020B0604020202020204" pitchFamily="34" charset="0"/>
                  <a:sym typeface="Helvetica" panose="020B0604020202020204" pitchFamily="34" charset="0"/>
                </a:defRPr>
              </a:lvl9pPr>
            </a:lstStyle>
            <a:p>
              <a:pPr algn="just">
                <a:spcBef>
                  <a:spcPts val="850"/>
                </a:spcBef>
                <a:spcAft>
                  <a:spcPts val="850"/>
                </a:spcAft>
                <a:buFont typeface="Arial" panose="020B0604020202020204" pitchFamily="34" charset="0"/>
                <a:buChar char="•"/>
              </a:pPr>
              <a:endParaRPr lang="it-IT" altLang="it-IT" sz="950" dirty="0">
                <a:solidFill>
                  <a:srgbClr val="0066CC"/>
                </a:solidFill>
                <a:latin typeface="Open Sans Italic"/>
                <a:ea typeface="Open Sans Italic"/>
                <a:cs typeface="Open Sans Italic"/>
              </a:endParaRPr>
            </a:p>
            <a:p>
              <a:pPr algn="just">
                <a:spcBef>
                  <a:spcPts val="850"/>
                </a:spcBef>
                <a:spcAft>
                  <a:spcPts val="850"/>
                </a:spcAft>
                <a:buFont typeface="Arial" panose="020B0604020202020204" pitchFamily="34" charset="0"/>
                <a:buChar char="•"/>
              </a:pPr>
              <a:endParaRPr lang="it-IT" altLang="it-IT" sz="950" dirty="0">
                <a:solidFill>
                  <a:srgbClr val="0066CC"/>
                </a:solidFill>
                <a:latin typeface="Open Sans Italic"/>
                <a:ea typeface="Open Sans Italic"/>
                <a:cs typeface="Open Sans Italic"/>
              </a:endParaRPr>
            </a:p>
            <a:p>
              <a:pPr algn="just">
                <a:spcBef>
                  <a:spcPts val="850"/>
                </a:spcBef>
                <a:spcAft>
                  <a:spcPts val="850"/>
                </a:spcAft>
                <a:buFont typeface="Arial" panose="020B0604020202020204" pitchFamily="34" charset="0"/>
                <a:buChar char="•"/>
              </a:pPr>
              <a:endParaRPr lang="it-IT" altLang="it-IT" sz="950" dirty="0">
                <a:solidFill>
                  <a:srgbClr val="0066CC"/>
                </a:solidFill>
                <a:latin typeface="Open Sans Italic"/>
                <a:ea typeface="Open Sans Italic"/>
                <a:cs typeface="Open Sans Italic"/>
              </a:endParaRPr>
            </a:p>
            <a:p>
              <a:pPr algn="just">
                <a:spcBef>
                  <a:spcPts val="850"/>
                </a:spcBef>
                <a:spcAft>
                  <a:spcPts val="850"/>
                </a:spcAft>
                <a:buFont typeface="Arial" panose="020B0604020202020204" pitchFamily="34" charset="0"/>
                <a:buChar char="•"/>
              </a:pPr>
              <a:endParaRPr lang="it-IT" altLang="it-IT" sz="950" dirty="0">
                <a:solidFill>
                  <a:srgbClr val="0066CC"/>
                </a:solidFill>
                <a:latin typeface="Open Sans Italic"/>
                <a:ea typeface="Open Sans Italic"/>
                <a:cs typeface="Open Sans Italic"/>
              </a:endParaRPr>
            </a:p>
            <a:p>
              <a:pPr algn="just">
                <a:spcBef>
                  <a:spcPts val="850"/>
                </a:spcBef>
                <a:spcAft>
                  <a:spcPts val="850"/>
                </a:spcAft>
                <a:buFont typeface="Arial" panose="020B0604020202020204" pitchFamily="34" charset="0"/>
                <a:buChar char="•"/>
              </a:pPr>
              <a:endParaRPr lang="it-IT" altLang="it-IT" sz="950" dirty="0">
                <a:solidFill>
                  <a:srgbClr val="0066CC"/>
                </a:solidFill>
                <a:latin typeface="Open Sans Italic"/>
                <a:ea typeface="Open Sans Italic"/>
                <a:cs typeface="Open Sans Italic"/>
              </a:endParaRPr>
            </a:p>
            <a:p>
              <a:pPr algn="just">
                <a:spcBef>
                  <a:spcPts val="850"/>
                </a:spcBef>
                <a:spcAft>
                  <a:spcPts val="850"/>
                </a:spcAft>
                <a:buFont typeface="Arial" panose="020B0604020202020204" pitchFamily="34" charset="0"/>
                <a:buChar char="•"/>
              </a:pPr>
              <a:endParaRPr lang="it-IT" altLang="it-IT" sz="950" dirty="0">
                <a:solidFill>
                  <a:srgbClr val="0066CC"/>
                </a:solidFill>
                <a:latin typeface="Open Sans Italic"/>
                <a:ea typeface="Open Sans Italic"/>
                <a:cs typeface="Open Sans Italic"/>
              </a:endParaRPr>
            </a:p>
            <a:p>
              <a:pPr algn="just">
                <a:spcBef>
                  <a:spcPts val="850"/>
                </a:spcBef>
                <a:spcAft>
                  <a:spcPts val="850"/>
                </a:spcAft>
                <a:buFont typeface="Arial" panose="020B0604020202020204" pitchFamily="34" charset="0"/>
                <a:buChar char="•"/>
              </a:pPr>
              <a:endParaRPr lang="it-IT" altLang="it-IT" sz="950" dirty="0">
                <a:solidFill>
                  <a:srgbClr val="0066CC"/>
                </a:solidFill>
                <a:latin typeface="Open Sans Italic"/>
                <a:ea typeface="Open Sans Italic"/>
                <a:cs typeface="Open Sans Italic"/>
              </a:endParaRPr>
            </a:p>
          </p:txBody>
        </p:sp>
        <p:sp>
          <p:nvSpPr>
            <p:cNvPr id="5" name="TextBox 45"/>
            <p:cNvSpPr txBox="1">
              <a:spLocks noChangeArrowheads="1"/>
            </p:cNvSpPr>
            <p:nvPr/>
          </p:nvSpPr>
          <p:spPr bwMode="auto">
            <a:xfrm>
              <a:off x="7281054" y="1287564"/>
              <a:ext cx="2099498" cy="478681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>
                <a:defRPr/>
              </a:pPr>
              <a:r>
                <a:rPr lang="it-IT" altLang="it-IT" sz="950" b="1" kern="0" dirty="0">
                  <a:solidFill>
                    <a:srgbClr val="002060"/>
                  </a:solidFill>
                </a:rPr>
                <a:t>DIRETTA COLLABORAZIONE</a:t>
              </a:r>
            </a:p>
          </p:txBody>
        </p:sp>
        <p:grpSp>
          <p:nvGrpSpPr>
            <p:cNvPr id="6" name="Gruppo 5"/>
            <p:cNvGrpSpPr/>
            <p:nvPr/>
          </p:nvGrpSpPr>
          <p:grpSpPr>
            <a:xfrm>
              <a:off x="2468246" y="1410605"/>
              <a:ext cx="2387397" cy="369508"/>
              <a:chOff x="1997770" y="1458934"/>
              <a:chExt cx="2387397" cy="369508"/>
            </a:xfrm>
          </p:grpSpPr>
          <p:sp>
            <p:nvSpPr>
              <p:cNvPr id="7" name="Rectangle 13"/>
              <p:cNvSpPr>
                <a:spLocks noChangeArrowheads="1"/>
              </p:cNvSpPr>
              <p:nvPr/>
            </p:nvSpPr>
            <p:spPr bwMode="auto">
              <a:xfrm>
                <a:off x="1997770" y="1458934"/>
                <a:ext cx="815350" cy="369508"/>
              </a:xfrm>
              <a:prstGeom prst="rect">
                <a:avLst/>
              </a:prstGeom>
              <a:solidFill>
                <a:srgbClr val="BDD203">
                  <a:lumMod val="20000"/>
                  <a:lumOff val="80000"/>
                </a:srgbClr>
              </a:solidFill>
              <a:ln>
                <a:solidFill>
                  <a:sysClr val="windowText" lastClr="000000"/>
                </a:solidFill>
                <a:prstDash val="dash"/>
              </a:ln>
            </p:spPr>
            <p:txBody>
              <a:bodyPr lIns="0" rIns="0" anchor="ctr"/>
              <a:lstStyle/>
              <a:p>
                <a:pPr algn="ctr"/>
                <a:r>
                  <a:rPr lang="it-IT" sz="95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OIV</a:t>
                </a:r>
              </a:p>
            </p:txBody>
          </p:sp>
          <p:cxnSp>
            <p:nvCxnSpPr>
              <p:cNvPr id="8" name="Connettore diritto 7"/>
              <p:cNvCxnSpPr/>
              <p:nvPr/>
            </p:nvCxnSpPr>
            <p:spPr>
              <a:xfrm>
                <a:off x="2817446" y="1624839"/>
                <a:ext cx="1567721" cy="2507"/>
              </a:xfrm>
              <a:prstGeom prst="line">
                <a:avLst/>
              </a:prstGeom>
              <a:noFill/>
              <a:ln w="6350" cap="flat">
                <a:solidFill>
                  <a:srgbClr val="0365C0"/>
                </a:solidFill>
                <a:prstDash val="dash"/>
                <a:bevel/>
              </a:ln>
              <a:effectLst>
                <a:outerShdw blurRad="38100" dist="25400" dir="5400000" rotWithShape="0">
                  <a:srgbClr val="000000">
                    <a:alpha val="50000"/>
                  </a:srgbClr>
                </a:outerShdw>
              </a:effectLst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</p:cxnSp>
        </p:grpSp>
        <p:cxnSp>
          <p:nvCxnSpPr>
            <p:cNvPr id="9" name="Connettore diritto 8"/>
            <p:cNvCxnSpPr/>
            <p:nvPr/>
          </p:nvCxnSpPr>
          <p:spPr>
            <a:xfrm>
              <a:off x="7104768" y="1557941"/>
              <a:ext cx="31100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" name="Connettore diritto 9"/>
            <p:cNvCxnSpPr/>
            <p:nvPr/>
          </p:nvCxnSpPr>
          <p:spPr>
            <a:xfrm flipH="1">
              <a:off x="9794943" y="1550310"/>
              <a:ext cx="6153" cy="4806779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1" name="Connettore diritto 10"/>
            <p:cNvCxnSpPr/>
            <p:nvPr/>
          </p:nvCxnSpPr>
          <p:spPr>
            <a:xfrm>
              <a:off x="9794341" y="6348459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2" name="Connettore diritto 11"/>
            <p:cNvCxnSpPr/>
            <p:nvPr/>
          </p:nvCxnSpPr>
          <p:spPr>
            <a:xfrm>
              <a:off x="9794943" y="4708687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3" name="Gruppo 12"/>
            <p:cNvGrpSpPr/>
            <p:nvPr/>
          </p:nvGrpSpPr>
          <p:grpSpPr>
            <a:xfrm>
              <a:off x="10218762" y="1297150"/>
              <a:ext cx="2489576" cy="2870555"/>
              <a:chOff x="9150037" y="1176404"/>
              <a:chExt cx="2600642" cy="2147285"/>
            </a:xfrm>
          </p:grpSpPr>
          <p:grpSp>
            <p:nvGrpSpPr>
              <p:cNvPr id="14" name="Gruppo 13"/>
              <p:cNvGrpSpPr/>
              <p:nvPr/>
            </p:nvGrpSpPr>
            <p:grpSpPr>
              <a:xfrm>
                <a:off x="9150037" y="1176404"/>
                <a:ext cx="2600642" cy="1659277"/>
                <a:chOff x="9654782" y="1302733"/>
                <a:chExt cx="2554919" cy="1747725"/>
              </a:xfrm>
            </p:grpSpPr>
            <p:sp>
              <p:nvSpPr>
                <p:cNvPr id="16" name="Rectangle 13"/>
                <p:cNvSpPr>
                  <a:spLocks noChangeArrowheads="1"/>
                </p:cNvSpPr>
                <p:nvPr/>
              </p:nvSpPr>
              <p:spPr bwMode="auto">
                <a:xfrm>
                  <a:off x="9673253" y="1989992"/>
                  <a:ext cx="2536448" cy="244005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rIns="0" anchor="ctr"/>
                <a:lstStyle/>
                <a:p>
                  <a:r>
                    <a:rPr lang="it-IT" sz="950" kern="0" dirty="0">
                      <a:solidFill>
                        <a:srgbClr val="002060"/>
                      </a:solidFill>
                      <a:latin typeface="Arial" panose="020B0604020202020204" pitchFamily="34" charset="0"/>
                    </a:rPr>
                    <a:t>Iniziative strategiche e relazioni istituzionali</a:t>
                  </a:r>
                </a:p>
              </p:txBody>
            </p:sp>
            <p:sp>
              <p:nvSpPr>
                <p:cNvPr id="17" name="Rectangle 13"/>
                <p:cNvSpPr>
                  <a:spLocks noChangeArrowheads="1"/>
                </p:cNvSpPr>
                <p:nvPr/>
              </p:nvSpPr>
              <p:spPr bwMode="auto">
                <a:xfrm>
                  <a:off x="9670727" y="2852026"/>
                  <a:ext cx="2538974" cy="198432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rIns="0" anchor="ctr"/>
                <a:lstStyle/>
                <a:p>
                  <a:r>
                    <a:rPr lang="it-IT" sz="950" kern="0" dirty="0">
                      <a:solidFill>
                        <a:srgbClr val="002060"/>
                      </a:solidFill>
                      <a:latin typeface="Arial" panose="020B0604020202020204" pitchFamily="34" charset="0"/>
                    </a:rPr>
                    <a:t>Segreteria di direzione</a:t>
                  </a:r>
                </a:p>
              </p:txBody>
            </p:sp>
            <p:sp>
              <p:nvSpPr>
                <p:cNvPr id="18" name="Rectangle 13"/>
                <p:cNvSpPr>
                  <a:spLocks noChangeArrowheads="1"/>
                </p:cNvSpPr>
                <p:nvPr/>
              </p:nvSpPr>
              <p:spPr bwMode="auto">
                <a:xfrm>
                  <a:off x="9661205" y="1302733"/>
                  <a:ext cx="2548493" cy="591511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>
                  <a:lvl1pPr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1pPr>
                  <a:lvl2pPr marL="742950" indent="-28575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2pPr>
                  <a:lvl3pPr marL="11430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3pPr>
                  <a:lvl4pPr marL="16002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4pPr>
                  <a:lvl5pPr marL="2057400" indent="-22860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</a:defRPr>
                  </a:lvl9pPr>
                </a:lstStyle>
                <a:p>
                  <a:pPr algn="ctr">
                    <a:lnSpc>
                      <a:spcPct val="120000"/>
                    </a:lnSpc>
                    <a:defRPr/>
                  </a:pPr>
                  <a:r>
                    <a:rPr lang="it-IT" altLang="it-IT" sz="950" b="1" dirty="0">
                      <a:solidFill>
                        <a:srgbClr val="000000"/>
                      </a:solidFill>
                    </a:rPr>
                    <a:t>SEGRETERIA TECNICA, SUPPORTO AGLI ORGANI E </a:t>
                  </a:r>
                  <a:r>
                    <a:rPr lang="it-IT" altLang="it-IT" sz="950" b="1" kern="0" dirty="0">
                      <a:solidFill>
                        <a:srgbClr val="000000"/>
                      </a:solidFill>
                    </a:rPr>
                    <a:t>COMUNICAZIONE </a:t>
                  </a:r>
                </a:p>
              </p:txBody>
            </p:sp>
            <p:sp>
              <p:nvSpPr>
                <p:cNvPr id="19" name="Rectangle 13"/>
                <p:cNvSpPr>
                  <a:spLocks noChangeArrowheads="1"/>
                </p:cNvSpPr>
                <p:nvPr/>
              </p:nvSpPr>
              <p:spPr bwMode="auto">
                <a:xfrm>
                  <a:off x="9654782" y="2567634"/>
                  <a:ext cx="2554919" cy="218137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rIns="0" anchor="ctr"/>
                <a:lstStyle/>
                <a:p>
                  <a:r>
                    <a:rPr lang="it-IT" sz="950" kern="0" dirty="0">
                      <a:solidFill>
                        <a:srgbClr val="002060"/>
                      </a:solidFill>
                      <a:latin typeface="Arial" panose="020B0604020202020204" pitchFamily="34" charset="0"/>
                    </a:rPr>
                    <a:t>Comunicazione esterna e stampa</a:t>
                  </a:r>
                </a:p>
              </p:txBody>
            </p:sp>
            <p:sp>
              <p:nvSpPr>
                <p:cNvPr id="20" name="Rectangle 13"/>
                <p:cNvSpPr>
                  <a:spLocks noChangeArrowheads="1"/>
                </p:cNvSpPr>
                <p:nvPr/>
              </p:nvSpPr>
              <p:spPr bwMode="auto">
                <a:xfrm>
                  <a:off x="9661206" y="2300251"/>
                  <a:ext cx="2548495" cy="201129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rIns="0" anchor="ctr"/>
                <a:lstStyle/>
                <a:p>
                  <a:r>
                    <a:rPr lang="it-IT" sz="950" kern="0" dirty="0">
                      <a:solidFill>
                        <a:srgbClr val="002060"/>
                      </a:solidFill>
                      <a:latin typeface="Arial" panose="020B0604020202020204" pitchFamily="34" charset="0"/>
                    </a:rPr>
                    <a:t>Comunicazione interna e web   </a:t>
                  </a:r>
                </a:p>
              </p:txBody>
            </p:sp>
          </p:grpSp>
          <p:sp>
            <p:nvSpPr>
              <p:cNvPr id="15" name="Rectangle 13"/>
              <p:cNvSpPr>
                <a:spLocks noChangeArrowheads="1"/>
              </p:cNvSpPr>
              <p:nvPr/>
            </p:nvSpPr>
            <p:spPr bwMode="auto">
              <a:xfrm>
                <a:off x="9166268" y="3110927"/>
                <a:ext cx="2584402" cy="21276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r>
                  <a:rPr lang="it-IT" sz="950" kern="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Competenze digitali</a:t>
                </a:r>
              </a:p>
            </p:txBody>
          </p:sp>
        </p:grpSp>
        <p:grpSp>
          <p:nvGrpSpPr>
            <p:cNvPr id="21" name="Gruppo 20"/>
            <p:cNvGrpSpPr/>
            <p:nvPr/>
          </p:nvGrpSpPr>
          <p:grpSpPr>
            <a:xfrm>
              <a:off x="10211641" y="4323489"/>
              <a:ext cx="2496693" cy="1358178"/>
              <a:chOff x="11263337" y="1163211"/>
              <a:chExt cx="1894112" cy="1642648"/>
            </a:xfrm>
          </p:grpSpPr>
          <p:sp>
            <p:nvSpPr>
              <p:cNvPr id="22" name="Rectangle 13"/>
              <p:cNvSpPr>
                <a:spLocks noChangeArrowheads="1"/>
              </p:cNvSpPr>
              <p:nvPr/>
            </p:nvSpPr>
            <p:spPr bwMode="auto">
              <a:xfrm>
                <a:off x="11263337" y="1163211"/>
                <a:ext cx="1894112" cy="854687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lnSpc>
                    <a:spcPct val="120000"/>
                  </a:lnSpc>
                </a:pPr>
                <a:r>
                  <a:rPr lang="it-IT" altLang="it-IT" sz="950" b="1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COORDINAMENTO ATTIVITA’ INTERNAZIONALI</a:t>
                </a:r>
              </a:p>
            </p:txBody>
          </p:sp>
          <p:sp>
            <p:nvSpPr>
              <p:cNvPr id="23" name="Rectangle 13"/>
              <p:cNvSpPr>
                <a:spLocks noChangeArrowheads="1"/>
              </p:cNvSpPr>
              <p:nvPr/>
            </p:nvSpPr>
            <p:spPr bwMode="auto">
              <a:xfrm>
                <a:off x="11273491" y="2096986"/>
                <a:ext cx="1883958" cy="31633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pPr>
                  <a:defRPr/>
                </a:pPr>
                <a:r>
                  <a:rPr lang="it-IT" sz="950" kern="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Rapporti europei</a:t>
                </a:r>
                <a:endParaRPr lang="it-IT" sz="950" b="1" kern="0" dirty="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24" name="Rectangle 13"/>
              <p:cNvSpPr>
                <a:spLocks noChangeArrowheads="1"/>
              </p:cNvSpPr>
              <p:nvPr/>
            </p:nvSpPr>
            <p:spPr bwMode="auto">
              <a:xfrm>
                <a:off x="11273490" y="2497624"/>
                <a:ext cx="1883959" cy="30823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pPr>
                  <a:defRPr/>
                </a:pPr>
                <a:r>
                  <a:rPr lang="it-IT" sz="950" kern="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Rapporti internazionali </a:t>
                </a:r>
                <a:endParaRPr lang="it-IT" sz="950" b="1" kern="0" dirty="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</p:grpSp>
        <p:cxnSp>
          <p:nvCxnSpPr>
            <p:cNvPr id="25" name="Connettore diritto 24"/>
            <p:cNvCxnSpPr/>
            <p:nvPr/>
          </p:nvCxnSpPr>
          <p:spPr>
            <a:xfrm>
              <a:off x="1784861" y="2035349"/>
              <a:ext cx="4930716" cy="2185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6" name="Connettore diritto 25"/>
            <p:cNvCxnSpPr/>
            <p:nvPr/>
          </p:nvCxnSpPr>
          <p:spPr>
            <a:xfrm>
              <a:off x="1784861" y="2035349"/>
              <a:ext cx="0" cy="485534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7" name="Connettore diritto 26"/>
            <p:cNvCxnSpPr/>
            <p:nvPr/>
          </p:nvCxnSpPr>
          <p:spPr>
            <a:xfrm>
              <a:off x="5100491" y="2035349"/>
              <a:ext cx="0" cy="485534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8" name="Connettore diritto 27"/>
            <p:cNvCxnSpPr/>
            <p:nvPr/>
          </p:nvCxnSpPr>
          <p:spPr>
            <a:xfrm flipH="1">
              <a:off x="6661567" y="2042820"/>
              <a:ext cx="54010" cy="6617934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9" name="Connettore diritto 28"/>
            <p:cNvCxnSpPr/>
            <p:nvPr/>
          </p:nvCxnSpPr>
          <p:spPr>
            <a:xfrm flipH="1">
              <a:off x="158219" y="3002169"/>
              <a:ext cx="13096" cy="5447041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0" name="Connettore diritto 29"/>
            <p:cNvCxnSpPr/>
            <p:nvPr/>
          </p:nvCxnSpPr>
          <p:spPr>
            <a:xfrm>
              <a:off x="180087" y="3447653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31" name="Group 50"/>
            <p:cNvGrpSpPr>
              <a:grpSpLocks/>
            </p:cNvGrpSpPr>
            <p:nvPr/>
          </p:nvGrpSpPr>
          <p:grpSpPr bwMode="auto">
            <a:xfrm>
              <a:off x="643527" y="3215567"/>
              <a:ext cx="2704313" cy="2116823"/>
              <a:chOff x="5043124" y="5583564"/>
              <a:chExt cx="1996226" cy="1430630"/>
            </a:xfrm>
          </p:grpSpPr>
          <p:sp>
            <p:nvSpPr>
              <p:cNvPr id="32" name="Rectangle 13"/>
              <p:cNvSpPr>
                <a:spLocks noChangeArrowheads="1"/>
              </p:cNvSpPr>
              <p:nvPr/>
            </p:nvSpPr>
            <p:spPr bwMode="auto">
              <a:xfrm>
                <a:off x="5043124" y="5583564"/>
                <a:ext cx="1996223" cy="362381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>
                  <a:lnSpc>
                    <a:spcPct val="90000"/>
                  </a:lnSpc>
                  <a:defRPr/>
                </a:pPr>
                <a:r>
                  <a:rPr lang="it-IT" altLang="it-IT" sz="950" b="1" kern="0" dirty="0">
                    <a:solidFill>
                      <a:srgbClr val="000000"/>
                    </a:solidFill>
                  </a:rPr>
                  <a:t>SOLUZIONI PER LA PUBBLICA AMMINISTRAZIONE</a:t>
                </a:r>
                <a:endParaRPr lang="it-IT" altLang="it-IT" sz="950" kern="0" dirty="0">
                  <a:solidFill>
                    <a:srgbClr val="000000"/>
                  </a:solidFill>
                </a:endParaRPr>
              </a:p>
            </p:txBody>
          </p:sp>
          <p:grpSp>
            <p:nvGrpSpPr>
              <p:cNvPr id="33" name="Group 52"/>
              <p:cNvGrpSpPr>
                <a:grpSpLocks/>
              </p:cNvGrpSpPr>
              <p:nvPr/>
            </p:nvGrpSpPr>
            <p:grpSpPr bwMode="auto">
              <a:xfrm>
                <a:off x="5049460" y="6003369"/>
                <a:ext cx="1989890" cy="1010825"/>
                <a:chOff x="4173881" y="4297480"/>
                <a:chExt cx="1422336" cy="1223102"/>
              </a:xfrm>
            </p:grpSpPr>
            <p:sp>
              <p:nvSpPr>
                <p:cNvPr id="34" name="Rectangle 549"/>
                <p:cNvSpPr/>
                <p:nvPr/>
              </p:nvSpPr>
              <p:spPr>
                <a:xfrm>
                  <a:off x="4178677" y="4573988"/>
                  <a:ext cx="1417538" cy="192330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  <a:effectLst/>
              </p:spPr>
              <p:txBody>
                <a:bodyPr lIns="0" tIns="10837" rIns="0" bIns="10837" spcCol="1270" anchor="ctr"/>
                <a:lstStyle/>
                <a:p>
                  <a:pPr defTabSz="758569">
                    <a:lnSpc>
                      <a:spcPct val="90000"/>
                    </a:lnSpc>
                    <a:spcAft>
                      <a:spcPct val="35000"/>
                    </a:spcAft>
                  </a:pPr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Gestione ecosistemi</a:t>
                  </a:r>
                </a:p>
              </p:txBody>
            </p:sp>
            <p:sp>
              <p:nvSpPr>
                <p:cNvPr id="35" name="Rectangle 550"/>
                <p:cNvSpPr/>
                <p:nvPr/>
              </p:nvSpPr>
              <p:spPr>
                <a:xfrm>
                  <a:off x="4178551" y="4813623"/>
                  <a:ext cx="1417665" cy="191092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  <a:effectLst/>
              </p:spPr>
              <p:txBody>
                <a:bodyPr lIns="0" tIns="10837" rIns="0" bIns="10837" spcCol="1270" anchor="ctr"/>
                <a:lstStyle/>
                <a:p>
                  <a:pPr defTabSz="758569">
                    <a:lnSpc>
                      <a:spcPct val="90000"/>
                    </a:lnSpc>
                    <a:spcAft>
                      <a:spcPct val="35000"/>
                    </a:spcAft>
                  </a:pPr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Anagrafici e attuazione del CAD</a:t>
                  </a:r>
                </a:p>
              </p:txBody>
            </p:sp>
            <p:sp>
              <p:nvSpPr>
                <p:cNvPr id="36" name="Rectangle 551"/>
                <p:cNvSpPr/>
                <p:nvPr/>
              </p:nvSpPr>
              <p:spPr>
                <a:xfrm>
                  <a:off x="4173881" y="5341623"/>
                  <a:ext cx="1422336" cy="178959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rIns="0" anchor="ctr"/>
                <a:lstStyle/>
                <a:p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Documentali</a:t>
                  </a:r>
                </a:p>
              </p:txBody>
            </p:sp>
            <p:sp>
              <p:nvSpPr>
                <p:cNvPr id="37" name="Rectangle 552"/>
                <p:cNvSpPr/>
                <p:nvPr/>
              </p:nvSpPr>
              <p:spPr>
                <a:xfrm>
                  <a:off x="4179098" y="4297480"/>
                  <a:ext cx="1417117" cy="244972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  <a:effectLst/>
              </p:spPr>
              <p:txBody>
                <a:bodyPr lIns="0" tIns="10837" rIns="0" bIns="10837" spcCol="1270" anchor="ctr"/>
                <a:lstStyle/>
                <a:p>
                  <a:pPr defTabSz="758569">
                    <a:lnSpc>
                      <a:spcPct val="90000"/>
                    </a:lnSpc>
                    <a:spcAft>
                      <a:spcPct val="35000"/>
                    </a:spcAft>
                    <a:defRPr/>
                  </a:pPr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Piano triennale</a:t>
                  </a:r>
                  <a:endParaRPr lang="it-IT" sz="950" b="1" kern="0" dirty="0">
                    <a:solidFill>
                      <a:srgbClr val="FF0000"/>
                    </a:solidFill>
                    <a:latin typeface="Arial"/>
                  </a:endParaRPr>
                </a:p>
              </p:txBody>
            </p:sp>
            <p:sp>
              <p:nvSpPr>
                <p:cNvPr id="38" name="Rectangle 13"/>
                <p:cNvSpPr>
                  <a:spLocks noChangeArrowheads="1"/>
                </p:cNvSpPr>
                <p:nvPr/>
              </p:nvSpPr>
              <p:spPr bwMode="auto">
                <a:xfrm>
                  <a:off x="4178679" y="5082515"/>
                  <a:ext cx="1417536" cy="190916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rIns="0" anchor="ctr"/>
                <a:lstStyle/>
                <a:p>
                  <a:pPr>
                    <a:defRPr/>
                  </a:pPr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Finanziari e contabilità</a:t>
                  </a:r>
                  <a:endParaRPr lang="it-IT" sz="950" b="1" kern="0" dirty="0">
                    <a:solidFill>
                      <a:srgbClr val="FF0000"/>
                    </a:solidFill>
                    <a:latin typeface="Arial"/>
                  </a:endParaRPr>
                </a:p>
              </p:txBody>
            </p:sp>
          </p:grpSp>
        </p:grpSp>
        <p:cxnSp>
          <p:nvCxnSpPr>
            <p:cNvPr id="39" name="Connettore diritto 38"/>
            <p:cNvCxnSpPr/>
            <p:nvPr/>
          </p:nvCxnSpPr>
          <p:spPr>
            <a:xfrm>
              <a:off x="171492" y="5700713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40" name="Connettore diritto 39"/>
            <p:cNvCxnSpPr/>
            <p:nvPr/>
          </p:nvCxnSpPr>
          <p:spPr>
            <a:xfrm>
              <a:off x="153685" y="8449209"/>
              <a:ext cx="676354" cy="3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41" name="Gruppo 40"/>
            <p:cNvGrpSpPr/>
            <p:nvPr/>
          </p:nvGrpSpPr>
          <p:grpSpPr>
            <a:xfrm>
              <a:off x="603325" y="8110162"/>
              <a:ext cx="2743116" cy="1342995"/>
              <a:chOff x="499032" y="7536818"/>
              <a:chExt cx="2030284" cy="1105458"/>
            </a:xfrm>
          </p:grpSpPr>
          <p:sp>
            <p:nvSpPr>
              <p:cNvPr id="42" name="Rectangle 13"/>
              <p:cNvSpPr>
                <a:spLocks noChangeArrowheads="1"/>
              </p:cNvSpPr>
              <p:nvPr/>
            </p:nvSpPr>
            <p:spPr bwMode="auto">
              <a:xfrm>
                <a:off x="499032" y="7536818"/>
                <a:ext cx="2030284" cy="453207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 anchor="ctr"/>
              <a:lstStyle/>
              <a:p>
                <a:pPr algn="ctr">
                  <a:lnSpc>
                    <a:spcPct val="90000"/>
                  </a:lnSpc>
                </a:pPr>
                <a:r>
                  <a:rPr lang="it-IT" altLang="it-IT" sz="950" b="1" kern="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PROGETTAZIONE E PROGRAMMAZIONE NAZIONALE</a:t>
                </a:r>
              </a:p>
            </p:txBody>
          </p:sp>
          <p:sp>
            <p:nvSpPr>
              <p:cNvPr id="43" name="Rectangle 13"/>
              <p:cNvSpPr>
                <a:spLocks noChangeArrowheads="1"/>
              </p:cNvSpPr>
              <p:nvPr/>
            </p:nvSpPr>
            <p:spPr bwMode="auto">
              <a:xfrm>
                <a:off x="499034" y="8123510"/>
                <a:ext cx="2030282" cy="240391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r>
                  <a:rPr lang="it-IT" sz="950" kern="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Programmi nazionali</a:t>
                </a:r>
              </a:p>
            </p:txBody>
          </p:sp>
          <p:sp>
            <p:nvSpPr>
              <p:cNvPr id="44" name="Rectangle 13"/>
              <p:cNvSpPr>
                <a:spLocks noChangeArrowheads="1"/>
              </p:cNvSpPr>
              <p:nvPr/>
            </p:nvSpPr>
            <p:spPr bwMode="auto">
              <a:xfrm>
                <a:off x="499034" y="8431583"/>
                <a:ext cx="2030282" cy="21069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pPr>
                  <a:defRPr/>
                </a:pPr>
                <a:r>
                  <a:rPr lang="it-IT" sz="950" kern="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Coordinamento PAL, EELL e APQ</a:t>
                </a:r>
                <a:endParaRPr lang="it-IT" sz="950" b="1" kern="0" dirty="0">
                  <a:solidFill>
                    <a:srgbClr val="FF0000"/>
                  </a:solidFill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5" name="Gruppo 44"/>
            <p:cNvGrpSpPr/>
            <p:nvPr/>
          </p:nvGrpSpPr>
          <p:grpSpPr>
            <a:xfrm>
              <a:off x="616222" y="5496551"/>
              <a:ext cx="2749136" cy="2409974"/>
              <a:chOff x="2510683" y="4498779"/>
              <a:chExt cx="1967133" cy="3497257"/>
            </a:xfrm>
          </p:grpSpPr>
          <p:sp>
            <p:nvSpPr>
              <p:cNvPr id="46" name="Rectangle 13"/>
              <p:cNvSpPr>
                <a:spLocks noChangeArrowheads="1"/>
              </p:cNvSpPr>
              <p:nvPr/>
            </p:nvSpPr>
            <p:spPr bwMode="auto">
              <a:xfrm>
                <a:off x="2536364" y="4498779"/>
                <a:ext cx="1928916" cy="65698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pPr algn="ctr">
                  <a:lnSpc>
                    <a:spcPct val="90000"/>
                  </a:lnSpc>
                </a:pPr>
                <a:r>
                  <a:rPr lang="it-IT" sz="950" b="1" kern="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PARERI MONITORAGGIO E VIGILANZA</a:t>
                </a:r>
              </a:p>
            </p:txBody>
          </p:sp>
          <p:sp>
            <p:nvSpPr>
              <p:cNvPr id="47" name="Rectangle 13"/>
              <p:cNvSpPr>
                <a:spLocks noChangeArrowheads="1"/>
              </p:cNvSpPr>
              <p:nvPr/>
            </p:nvSpPr>
            <p:spPr bwMode="auto">
              <a:xfrm>
                <a:off x="2537921" y="5329552"/>
                <a:ext cx="1927489" cy="51360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Monitoraggio </a:t>
                </a:r>
                <a:r>
                  <a:rPr lang="it-IT" sz="950" kern="0" dirty="0" smtClean="0">
                    <a:solidFill>
                      <a:srgbClr val="002060"/>
                    </a:solidFill>
                    <a:latin typeface="Arial"/>
                  </a:rPr>
                  <a:t>attività e </a:t>
                </a:r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coordinamento </a:t>
                </a:r>
              </a:p>
            </p:txBody>
          </p:sp>
          <p:sp>
            <p:nvSpPr>
              <p:cNvPr id="48" name="Rectangle 13"/>
              <p:cNvSpPr>
                <a:spLocks noChangeArrowheads="1"/>
              </p:cNvSpPr>
              <p:nvPr/>
            </p:nvSpPr>
            <p:spPr bwMode="auto">
              <a:xfrm>
                <a:off x="2536363" y="5981219"/>
                <a:ext cx="1941453" cy="418224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Pareri, istruttorie e modelli</a:t>
                </a:r>
              </a:p>
            </p:txBody>
          </p:sp>
          <p:sp>
            <p:nvSpPr>
              <p:cNvPr id="49" name="Rectangle 13"/>
              <p:cNvSpPr>
                <a:spLocks noChangeArrowheads="1"/>
              </p:cNvSpPr>
              <p:nvPr/>
            </p:nvSpPr>
            <p:spPr bwMode="auto">
              <a:xfrm>
                <a:off x="2530221" y="6537505"/>
                <a:ext cx="1947595" cy="40103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Studi e ricerche</a:t>
                </a:r>
              </a:p>
            </p:txBody>
          </p:sp>
          <p:sp>
            <p:nvSpPr>
              <p:cNvPr id="50" name="Rectangle 13"/>
              <p:cNvSpPr>
                <a:spLocks noChangeArrowheads="1"/>
              </p:cNvSpPr>
              <p:nvPr/>
            </p:nvSpPr>
            <p:spPr bwMode="auto">
              <a:xfrm>
                <a:off x="2522473" y="7112334"/>
                <a:ext cx="1942806" cy="34181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Internet Governance</a:t>
                </a:r>
              </a:p>
            </p:txBody>
          </p:sp>
          <p:sp>
            <p:nvSpPr>
              <p:cNvPr id="51" name="Rectangle 13"/>
              <p:cNvSpPr>
                <a:spLocks noChangeArrowheads="1"/>
              </p:cNvSpPr>
              <p:nvPr/>
            </p:nvSpPr>
            <p:spPr bwMode="auto">
              <a:xfrm>
                <a:off x="2510683" y="7623292"/>
                <a:ext cx="1954597" cy="372744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Vigilanza</a:t>
                </a:r>
              </a:p>
            </p:txBody>
          </p:sp>
        </p:grpSp>
        <p:cxnSp>
          <p:nvCxnSpPr>
            <p:cNvPr id="52" name="Connettore diritto 51"/>
            <p:cNvCxnSpPr/>
            <p:nvPr/>
          </p:nvCxnSpPr>
          <p:spPr>
            <a:xfrm>
              <a:off x="150028" y="2747808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3" name="Rectangle 13"/>
            <p:cNvSpPr>
              <a:spLocks noChangeArrowheads="1"/>
            </p:cNvSpPr>
            <p:nvPr/>
          </p:nvSpPr>
          <p:spPr bwMode="auto">
            <a:xfrm>
              <a:off x="656158" y="2235005"/>
              <a:ext cx="2627438" cy="72363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  <a:defRPr/>
              </a:pPr>
              <a:r>
                <a:rPr lang="it-IT" sz="950" b="1" kern="0" dirty="0">
                  <a:solidFill>
                    <a:srgbClr val="000000"/>
                  </a:solidFill>
                  <a:latin typeface="Arial" panose="020B0604020202020204" pitchFamily="34" charset="0"/>
                </a:rPr>
                <a:t>DIREZIONE </a:t>
              </a:r>
            </a:p>
            <a:p>
              <a:pPr algn="ctr">
                <a:lnSpc>
                  <a:spcPct val="90000"/>
                </a:lnSpc>
                <a:defRPr/>
              </a:pPr>
              <a:r>
                <a:rPr lang="it-IT" sz="950" b="1" dirty="0">
                  <a:solidFill>
                    <a:srgbClr val="000000"/>
                  </a:solidFill>
                  <a:latin typeface="Arial" panose="020B0604020202020204" pitchFamily="34" charset="0"/>
                </a:rPr>
                <a:t>PUBBLICA AMMINISTRAZIONE E VIGILANZA</a:t>
              </a:r>
              <a:endParaRPr lang="it-IT" sz="950" kern="0" dirty="0">
                <a:solidFill>
                  <a:srgbClr val="000000"/>
                </a:solidFill>
                <a:latin typeface="Arial" panose="020B0604020202020204" pitchFamily="34" charset="0"/>
              </a:endParaRPr>
            </a:p>
          </p:txBody>
        </p:sp>
        <p:cxnSp>
          <p:nvCxnSpPr>
            <p:cNvPr id="54" name="Connettore diritto 53"/>
            <p:cNvCxnSpPr/>
            <p:nvPr/>
          </p:nvCxnSpPr>
          <p:spPr>
            <a:xfrm flipH="1">
              <a:off x="3462524" y="2733613"/>
              <a:ext cx="22517" cy="5559838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5" name="Connettore diritto 54"/>
            <p:cNvCxnSpPr/>
            <p:nvPr/>
          </p:nvCxnSpPr>
          <p:spPr>
            <a:xfrm>
              <a:off x="3462524" y="8283497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6" name="Connettore diritto 55"/>
            <p:cNvCxnSpPr/>
            <p:nvPr/>
          </p:nvCxnSpPr>
          <p:spPr>
            <a:xfrm>
              <a:off x="3485041" y="6160260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7" name="Connettore diritto 56"/>
            <p:cNvCxnSpPr/>
            <p:nvPr/>
          </p:nvCxnSpPr>
          <p:spPr>
            <a:xfrm>
              <a:off x="3473646" y="3482246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8" name="Connettore diritto 57"/>
            <p:cNvCxnSpPr/>
            <p:nvPr/>
          </p:nvCxnSpPr>
          <p:spPr>
            <a:xfrm>
              <a:off x="3473646" y="2733613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9" name="Rectangle 13"/>
            <p:cNvSpPr>
              <a:spLocks noChangeArrowheads="1"/>
            </p:cNvSpPr>
            <p:nvPr/>
          </p:nvSpPr>
          <p:spPr bwMode="auto">
            <a:xfrm>
              <a:off x="3876598" y="2241367"/>
              <a:ext cx="2453615" cy="705579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txBody>
            <a:bodyPr anchor="ctr"/>
            <a:lstStyle/>
            <a:p>
              <a:pPr algn="ctr">
                <a:lnSpc>
                  <a:spcPct val="90000"/>
                </a:lnSpc>
              </a:pPr>
              <a:r>
                <a:rPr lang="it-IT" sz="950" b="1" kern="0" dirty="0">
                  <a:solidFill>
                    <a:srgbClr val="000000"/>
                  </a:solidFill>
                  <a:latin typeface="Arial" panose="020B0604020202020204" pitchFamily="34" charset="0"/>
                </a:rPr>
                <a:t>DIREZIONE TECNOLOGIE E SICUREZZA</a:t>
              </a:r>
            </a:p>
          </p:txBody>
        </p:sp>
        <p:grpSp>
          <p:nvGrpSpPr>
            <p:cNvPr id="60" name="Gruppo 59"/>
            <p:cNvGrpSpPr/>
            <p:nvPr/>
          </p:nvGrpSpPr>
          <p:grpSpPr>
            <a:xfrm>
              <a:off x="3895112" y="3224162"/>
              <a:ext cx="2466038" cy="2502605"/>
              <a:chOff x="4952912" y="4723668"/>
              <a:chExt cx="2083852" cy="3240592"/>
            </a:xfrm>
          </p:grpSpPr>
          <p:sp>
            <p:nvSpPr>
              <p:cNvPr id="61" name="Rectangle 13"/>
              <p:cNvSpPr>
                <a:spLocks noChangeArrowheads="1"/>
              </p:cNvSpPr>
              <p:nvPr/>
            </p:nvSpPr>
            <p:spPr bwMode="auto">
              <a:xfrm>
                <a:off x="4952912" y="4723668"/>
                <a:ext cx="2080967" cy="71238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 anchor="ctr"/>
              <a:lstStyle/>
              <a:p>
                <a:pPr algn="ctr">
                  <a:lnSpc>
                    <a:spcPct val="90000"/>
                  </a:lnSpc>
                </a:pPr>
                <a:r>
                  <a:rPr lang="it-IT" altLang="it-IT" sz="950" b="1" kern="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ARCHITETTURE STANDARD E INFRASTRUTTURE</a:t>
                </a:r>
              </a:p>
            </p:txBody>
          </p:sp>
          <p:sp>
            <p:nvSpPr>
              <p:cNvPr id="62" name="Rectangle 552"/>
              <p:cNvSpPr/>
              <p:nvPr/>
            </p:nvSpPr>
            <p:spPr bwMode="auto">
              <a:xfrm>
                <a:off x="4998187" y="5553042"/>
                <a:ext cx="2026709" cy="28957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lIns="0" tIns="10837" rIns="0" bIns="10837" spcCol="1270" anchor="ctr"/>
              <a:lstStyle/>
              <a:p>
                <a:pPr defTabSz="758569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Accreditamento</a:t>
                </a:r>
              </a:p>
            </p:txBody>
          </p:sp>
          <p:sp>
            <p:nvSpPr>
              <p:cNvPr id="63" name="Rectangle 552"/>
              <p:cNvSpPr/>
              <p:nvPr/>
            </p:nvSpPr>
            <p:spPr bwMode="auto">
              <a:xfrm>
                <a:off x="4984312" y="5945452"/>
                <a:ext cx="2040584" cy="32787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lIns="0" tIns="10837" rIns="0" bIns="10837" spcCol="1270" anchor="ctr"/>
              <a:lstStyle/>
              <a:p>
                <a:pPr defTabSz="758569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SPC</a:t>
                </a:r>
              </a:p>
            </p:txBody>
          </p:sp>
          <p:sp>
            <p:nvSpPr>
              <p:cNvPr id="64" name="Rectangle 587"/>
              <p:cNvSpPr/>
              <p:nvPr/>
            </p:nvSpPr>
            <p:spPr bwMode="auto">
              <a:xfrm>
                <a:off x="4982956" y="7595272"/>
                <a:ext cx="2053808" cy="368988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lIns="9934" tIns="9934" rIns="9934" bIns="9934" spcCol="1270" anchor="ctr"/>
              <a:lstStyle/>
              <a:p>
                <a:pPr defTabSz="695355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Architetture di progetto</a:t>
                </a:r>
                <a:endParaRPr lang="it-IT" sz="950" b="1" kern="0" dirty="0">
                  <a:solidFill>
                    <a:srgbClr val="FF0000"/>
                  </a:solidFill>
                  <a:latin typeface="Arial"/>
                </a:endParaRPr>
              </a:p>
            </p:txBody>
          </p:sp>
          <p:sp>
            <p:nvSpPr>
              <p:cNvPr id="65" name="Rectangle 588"/>
              <p:cNvSpPr/>
              <p:nvPr/>
            </p:nvSpPr>
            <p:spPr bwMode="auto">
              <a:xfrm>
                <a:off x="4973382" y="6769008"/>
                <a:ext cx="2060495" cy="31339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lIns="9934" tIns="9934" rIns="9934" bIns="9934" spcCol="1270" anchor="ctr"/>
              <a:lstStyle/>
              <a:p>
                <a:pPr defTabSz="695355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Gestione </a:t>
                </a:r>
                <a:r>
                  <a:rPr lang="it-IT" sz="950" dirty="0">
                    <a:solidFill>
                      <a:srgbClr val="002060"/>
                    </a:solidFill>
                    <a:latin typeface="Arial"/>
                  </a:rPr>
                  <a:t>s</a:t>
                </a:r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ervizi</a:t>
                </a:r>
                <a:endParaRPr lang="it-IT" sz="950" b="1" kern="0" dirty="0">
                  <a:solidFill>
                    <a:srgbClr val="FF0000"/>
                  </a:solidFill>
                  <a:latin typeface="Arial"/>
                </a:endParaRPr>
              </a:p>
            </p:txBody>
          </p:sp>
          <p:sp>
            <p:nvSpPr>
              <p:cNvPr id="66" name="Rectangle 589"/>
              <p:cNvSpPr/>
              <p:nvPr/>
            </p:nvSpPr>
            <p:spPr bwMode="auto">
              <a:xfrm>
                <a:off x="4986517" y="6351337"/>
                <a:ext cx="2038381" cy="339662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lIns="9934" tIns="9934" rIns="9934" bIns="9934" spcCol="1270" anchor="ctr"/>
              <a:lstStyle/>
              <a:p>
                <a:pPr defTabSz="695355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Razionalizzazione risorse ICT PA</a:t>
                </a:r>
                <a:endParaRPr lang="it-IT" sz="950" b="1" kern="0" dirty="0">
                  <a:solidFill>
                    <a:srgbClr val="FF0000"/>
                  </a:solidFill>
                  <a:latin typeface="Arial"/>
                </a:endParaRPr>
              </a:p>
            </p:txBody>
          </p:sp>
          <p:sp>
            <p:nvSpPr>
              <p:cNvPr id="67" name="Rectangle 552"/>
              <p:cNvSpPr/>
              <p:nvPr/>
            </p:nvSpPr>
            <p:spPr bwMode="auto">
              <a:xfrm>
                <a:off x="4982956" y="7169563"/>
                <a:ext cx="2050922" cy="333090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lIns="0" tIns="10837" rIns="0" bIns="10837" spcCol="1270" anchor="ctr"/>
              <a:lstStyle/>
              <a:p>
                <a:pPr defTabSz="758569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it-IT" sz="950" dirty="0">
                    <a:solidFill>
                      <a:srgbClr val="002060"/>
                    </a:solidFill>
                    <a:latin typeface="Arial"/>
                  </a:rPr>
                  <a:t>Banche dati e Open data</a:t>
                </a:r>
                <a:endParaRPr lang="it-IT" sz="950" b="1" kern="0" dirty="0">
                  <a:latin typeface="Arial"/>
                </a:endParaRPr>
              </a:p>
            </p:txBody>
          </p:sp>
        </p:grpSp>
        <p:grpSp>
          <p:nvGrpSpPr>
            <p:cNvPr id="68" name="Gruppo 67"/>
            <p:cNvGrpSpPr/>
            <p:nvPr/>
          </p:nvGrpSpPr>
          <p:grpSpPr>
            <a:xfrm>
              <a:off x="3882544" y="5904853"/>
              <a:ext cx="2475189" cy="1832443"/>
              <a:chOff x="6977384" y="6389655"/>
              <a:chExt cx="1862837" cy="2072893"/>
            </a:xfrm>
          </p:grpSpPr>
          <p:grpSp>
            <p:nvGrpSpPr>
              <p:cNvPr id="69" name="Group 100"/>
              <p:cNvGrpSpPr>
                <a:grpSpLocks/>
              </p:cNvGrpSpPr>
              <p:nvPr/>
            </p:nvGrpSpPr>
            <p:grpSpPr bwMode="auto">
              <a:xfrm>
                <a:off x="6977384" y="6389655"/>
                <a:ext cx="1862837" cy="909686"/>
                <a:chOff x="3997925" y="5731059"/>
                <a:chExt cx="1514884" cy="1005028"/>
              </a:xfrm>
            </p:grpSpPr>
            <p:sp>
              <p:nvSpPr>
                <p:cNvPr id="71" name="Rectangle 13"/>
                <p:cNvSpPr>
                  <a:spLocks noChangeArrowheads="1"/>
                </p:cNvSpPr>
                <p:nvPr/>
              </p:nvSpPr>
              <p:spPr bwMode="auto">
                <a:xfrm>
                  <a:off x="4008230" y="5731059"/>
                  <a:ext cx="1504579" cy="554409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rIns="0" anchor="ctr"/>
                <a:lstStyle/>
                <a:p>
                  <a:pPr algn="ctr">
                    <a:lnSpc>
                      <a:spcPct val="90000"/>
                    </a:lnSpc>
                  </a:pPr>
                  <a:r>
                    <a:rPr lang="it-IT" altLang="it-IT" sz="950" b="1" kern="0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SICUREZZA E </a:t>
                  </a:r>
                </a:p>
                <a:p>
                  <a:pPr algn="ctr">
                    <a:lnSpc>
                      <a:spcPct val="90000"/>
                    </a:lnSpc>
                  </a:pPr>
                  <a:r>
                    <a:rPr lang="it-IT" altLang="it-IT" sz="950" b="1" kern="0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CERT PA</a:t>
                  </a:r>
                </a:p>
              </p:txBody>
            </p:sp>
            <p:sp>
              <p:nvSpPr>
                <p:cNvPr id="72" name="Rectangle 596"/>
                <p:cNvSpPr/>
                <p:nvPr/>
              </p:nvSpPr>
              <p:spPr>
                <a:xfrm>
                  <a:off x="3997925" y="6384727"/>
                  <a:ext cx="1514884" cy="351360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  <a:effectLst/>
              </p:spPr>
              <p:txBody>
                <a:bodyPr lIns="9934" tIns="9934" rIns="9934" bIns="9934" spcCol="1270" anchor="ctr"/>
                <a:lstStyle/>
                <a:p>
                  <a:pPr defTabSz="695355">
                    <a:lnSpc>
                      <a:spcPct val="90000"/>
                    </a:lnSpc>
                    <a:spcAft>
                      <a:spcPct val="35000"/>
                    </a:spcAft>
                  </a:pPr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CERT-PA</a:t>
                  </a:r>
                </a:p>
              </p:txBody>
            </p:sp>
          </p:grpSp>
          <p:sp>
            <p:nvSpPr>
              <p:cNvPr id="70" name="Rectangle 596"/>
              <p:cNvSpPr/>
              <p:nvPr/>
            </p:nvSpPr>
            <p:spPr bwMode="auto">
              <a:xfrm>
                <a:off x="6982602" y="8161747"/>
                <a:ext cx="1847618" cy="300801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lIns="9934" tIns="9934" rIns="9934" bIns="9934" spcCol="1270" anchor="ctr"/>
              <a:lstStyle/>
              <a:p>
                <a:pPr defTabSz="695355">
                  <a:lnSpc>
                    <a:spcPct val="90000"/>
                  </a:lnSpc>
                  <a:spcAft>
                    <a:spcPct val="35000"/>
                  </a:spcAft>
                </a:pPr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Infrastrutture ICT interne</a:t>
                </a:r>
              </a:p>
            </p:txBody>
          </p:sp>
        </p:grpSp>
        <p:grpSp>
          <p:nvGrpSpPr>
            <p:cNvPr id="73" name="Group 60"/>
            <p:cNvGrpSpPr>
              <a:grpSpLocks/>
            </p:cNvGrpSpPr>
            <p:nvPr/>
          </p:nvGrpSpPr>
          <p:grpSpPr bwMode="auto">
            <a:xfrm>
              <a:off x="3853492" y="7951794"/>
              <a:ext cx="2476721" cy="995693"/>
              <a:chOff x="1632091" y="2148443"/>
              <a:chExt cx="2387331" cy="539020"/>
            </a:xfrm>
          </p:grpSpPr>
          <p:sp>
            <p:nvSpPr>
              <p:cNvPr id="74" name="Rectangle 13"/>
              <p:cNvSpPr>
                <a:spLocks noChangeArrowheads="1"/>
              </p:cNvSpPr>
              <p:nvPr/>
            </p:nvSpPr>
            <p:spPr bwMode="auto">
              <a:xfrm>
                <a:off x="1632092" y="2148443"/>
                <a:ext cx="2387330" cy="343265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 anchor="ctr"/>
              <a:lstStyle/>
              <a:p>
                <a:pPr algn="ctr">
                  <a:lnSpc>
                    <a:spcPct val="90000"/>
                  </a:lnSpc>
                </a:pPr>
                <a:r>
                  <a:rPr lang="it-IT" altLang="it-IT" sz="950" b="1" kern="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CITTADINI IMPRESE E TRASFERIMENTO TECNOLOGICO</a:t>
                </a:r>
              </a:p>
            </p:txBody>
          </p:sp>
          <p:sp>
            <p:nvSpPr>
              <p:cNvPr id="75" name="Rectangle 560"/>
              <p:cNvSpPr/>
              <p:nvPr/>
            </p:nvSpPr>
            <p:spPr bwMode="auto">
              <a:xfrm>
                <a:off x="1632091" y="2556534"/>
                <a:ext cx="2364333" cy="13092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  <a:effectLst/>
            </p:spPr>
            <p:txBody>
              <a:bodyPr lIns="8128" tIns="8128" rIns="8128" bIns="8128" spcCol="1270" anchor="ctr"/>
              <a:lstStyle/>
              <a:p>
                <a:pPr defTabSz="568927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it-IT" sz="950" dirty="0">
                    <a:solidFill>
                      <a:srgbClr val="002060"/>
                    </a:solidFill>
                    <a:latin typeface="Arial"/>
                  </a:rPr>
                  <a:t>Smart cities e communities</a:t>
                </a:r>
                <a:endParaRPr lang="it-IT" sz="950" b="1" kern="0" dirty="0">
                  <a:solidFill>
                    <a:srgbClr val="FF0000"/>
                  </a:solidFill>
                  <a:latin typeface="Arial"/>
                </a:endParaRPr>
              </a:p>
            </p:txBody>
          </p:sp>
        </p:grpSp>
        <p:cxnSp>
          <p:nvCxnSpPr>
            <p:cNvPr id="76" name="Connettore diritto 75"/>
            <p:cNvCxnSpPr/>
            <p:nvPr/>
          </p:nvCxnSpPr>
          <p:spPr>
            <a:xfrm>
              <a:off x="6730615" y="3427573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7" name="Connettore diritto 76"/>
            <p:cNvCxnSpPr/>
            <p:nvPr/>
          </p:nvCxnSpPr>
          <p:spPr>
            <a:xfrm>
              <a:off x="6688572" y="6375150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8" name="Connettore diritto 77"/>
            <p:cNvCxnSpPr/>
            <p:nvPr/>
          </p:nvCxnSpPr>
          <p:spPr>
            <a:xfrm>
              <a:off x="6658631" y="8660755"/>
              <a:ext cx="660686" cy="0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79" name="Gruppo 78"/>
            <p:cNvGrpSpPr/>
            <p:nvPr/>
          </p:nvGrpSpPr>
          <p:grpSpPr>
            <a:xfrm>
              <a:off x="6999211" y="8389084"/>
              <a:ext cx="2511786" cy="2051258"/>
              <a:chOff x="6811496" y="6749652"/>
              <a:chExt cx="1797617" cy="2340634"/>
            </a:xfrm>
          </p:grpSpPr>
          <p:sp>
            <p:nvSpPr>
              <p:cNvPr id="80" name="Rectangle 13"/>
              <p:cNvSpPr>
                <a:spLocks noChangeArrowheads="1"/>
              </p:cNvSpPr>
              <p:nvPr/>
            </p:nvSpPr>
            <p:spPr bwMode="auto">
              <a:xfrm>
                <a:off x="6825950" y="6749652"/>
                <a:ext cx="1783163" cy="584373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rIns="0" anchor="ctr"/>
              <a:lstStyle/>
              <a:p>
                <a:pPr algn="ctr">
                  <a:lnSpc>
                    <a:spcPct val="90000"/>
                  </a:lnSpc>
                </a:pPr>
                <a:r>
                  <a:rPr lang="it-IT" altLang="it-IT" sz="950" b="1" kern="0" dirty="0">
                    <a:solidFill>
                      <a:srgbClr val="000000"/>
                    </a:solidFill>
                    <a:latin typeface="Arial" panose="020B0604020202020204" pitchFamily="34" charset="0"/>
                  </a:rPr>
                  <a:t>CONTABILITA’ FINANZA E FUNZIONAMENTO</a:t>
                </a:r>
              </a:p>
            </p:txBody>
          </p:sp>
          <p:sp>
            <p:nvSpPr>
              <p:cNvPr id="81" name="Rectangle 13"/>
              <p:cNvSpPr>
                <a:spLocks noChangeArrowheads="1"/>
              </p:cNvSpPr>
              <p:nvPr/>
            </p:nvSpPr>
            <p:spPr bwMode="auto">
              <a:xfrm>
                <a:off x="6833556" y="7434305"/>
                <a:ext cx="1775556" cy="280421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anchor="ctr"/>
              <a:lstStyle/>
              <a:p>
                <a:r>
                  <a:rPr lang="it-IT" sz="95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Bilancio e contabilità</a:t>
                </a:r>
              </a:p>
            </p:txBody>
          </p:sp>
          <p:sp>
            <p:nvSpPr>
              <p:cNvPr id="82" name="Rectangle 13"/>
              <p:cNvSpPr>
                <a:spLocks noChangeArrowheads="1"/>
              </p:cNvSpPr>
              <p:nvPr/>
            </p:nvSpPr>
            <p:spPr bwMode="auto">
              <a:xfrm>
                <a:off x="6820178" y="7815347"/>
                <a:ext cx="1788933" cy="274751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anchor="ctr"/>
              <a:lstStyle/>
              <a:p>
                <a:r>
                  <a:rPr lang="it-IT" sz="95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Tesoreria e approvvigionamenti </a:t>
                </a:r>
              </a:p>
            </p:txBody>
          </p:sp>
          <p:sp>
            <p:nvSpPr>
              <p:cNvPr id="83" name="Rectangle 13"/>
              <p:cNvSpPr>
                <a:spLocks noChangeArrowheads="1"/>
              </p:cNvSpPr>
              <p:nvPr/>
            </p:nvSpPr>
            <p:spPr bwMode="auto">
              <a:xfrm>
                <a:off x="6820178" y="8207660"/>
                <a:ext cx="1788933" cy="48266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anchor="ctr"/>
              <a:lstStyle/>
              <a:p>
                <a:r>
                  <a:rPr lang="it-IT" sz="95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Programmazione, pianificazione e controllo di gestione</a:t>
                </a:r>
              </a:p>
            </p:txBody>
          </p:sp>
          <p:sp>
            <p:nvSpPr>
              <p:cNvPr id="84" name="Rectangle 13"/>
              <p:cNvSpPr>
                <a:spLocks noChangeArrowheads="1"/>
              </p:cNvSpPr>
              <p:nvPr/>
            </p:nvSpPr>
            <p:spPr bwMode="auto">
              <a:xfrm>
                <a:off x="6811496" y="8801895"/>
                <a:ext cx="1797615" cy="288391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anchor="ctr"/>
              <a:lstStyle/>
              <a:p>
                <a:r>
                  <a:rPr lang="it-IT" sz="95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Logistica e affari generali</a:t>
                </a:r>
              </a:p>
            </p:txBody>
          </p:sp>
        </p:grpSp>
        <p:grpSp>
          <p:nvGrpSpPr>
            <p:cNvPr id="85" name="Gruppo 84"/>
            <p:cNvGrpSpPr/>
            <p:nvPr/>
          </p:nvGrpSpPr>
          <p:grpSpPr>
            <a:xfrm>
              <a:off x="7014002" y="6157745"/>
              <a:ext cx="2497007" cy="1904151"/>
              <a:chOff x="9119847" y="7661369"/>
              <a:chExt cx="1945788" cy="2502018"/>
            </a:xfrm>
          </p:grpSpPr>
          <p:grpSp>
            <p:nvGrpSpPr>
              <p:cNvPr id="86" name="Gruppo 85"/>
              <p:cNvGrpSpPr/>
              <p:nvPr/>
            </p:nvGrpSpPr>
            <p:grpSpPr>
              <a:xfrm>
                <a:off x="9119847" y="7661369"/>
                <a:ext cx="1945788" cy="2502018"/>
                <a:chOff x="9263254" y="7673511"/>
                <a:chExt cx="1945788" cy="2502018"/>
              </a:xfrm>
            </p:grpSpPr>
            <p:sp>
              <p:nvSpPr>
                <p:cNvPr id="88" name="Rectangle 13"/>
                <p:cNvSpPr>
                  <a:spLocks noChangeArrowheads="1"/>
                </p:cNvSpPr>
                <p:nvPr/>
              </p:nvSpPr>
              <p:spPr bwMode="auto">
                <a:xfrm>
                  <a:off x="9263254" y="7673511"/>
                  <a:ext cx="1945788" cy="558245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rIns="0" anchor="ctr"/>
                <a:lstStyle/>
                <a:p>
                  <a:pPr algn="ctr">
                    <a:lnSpc>
                      <a:spcPct val="90000"/>
                    </a:lnSpc>
                  </a:pPr>
                  <a:r>
                    <a:rPr lang="it-IT" altLang="it-IT" sz="950" b="1" kern="0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AFFARI GIURIDICI E CONTRATTI </a:t>
                  </a:r>
                </a:p>
              </p:txBody>
            </p:sp>
            <p:sp>
              <p:nvSpPr>
                <p:cNvPr id="89" name="Rectangle 13"/>
                <p:cNvSpPr>
                  <a:spLocks noChangeArrowheads="1"/>
                </p:cNvSpPr>
                <p:nvPr/>
              </p:nvSpPr>
              <p:spPr bwMode="auto">
                <a:xfrm>
                  <a:off x="9288916" y="8348306"/>
                  <a:ext cx="1920122" cy="330761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anchor="ctr"/>
                <a:lstStyle/>
                <a:p>
                  <a:r>
                    <a:rPr lang="it-IT" sz="950" dirty="0">
                      <a:solidFill>
                        <a:srgbClr val="002060"/>
                      </a:solidFill>
                      <a:latin typeface="Arial" panose="020B0604020202020204" pitchFamily="34" charset="0"/>
                    </a:rPr>
                    <a:t>Affari giuridici</a:t>
                  </a:r>
                </a:p>
              </p:txBody>
            </p:sp>
            <p:sp>
              <p:nvSpPr>
                <p:cNvPr id="90" name="Rectangle 13"/>
                <p:cNvSpPr>
                  <a:spLocks noChangeArrowheads="1"/>
                </p:cNvSpPr>
                <p:nvPr/>
              </p:nvSpPr>
              <p:spPr bwMode="auto">
                <a:xfrm>
                  <a:off x="9288126" y="8805745"/>
                  <a:ext cx="1917589" cy="286665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anchor="ctr"/>
                <a:lstStyle/>
                <a:p>
                  <a:r>
                    <a:rPr lang="it-IT" sz="950" dirty="0">
                      <a:solidFill>
                        <a:srgbClr val="002060"/>
                      </a:solidFill>
                      <a:latin typeface="Arial" panose="020B0604020202020204" pitchFamily="34" charset="0"/>
                    </a:rPr>
                    <a:t>Contratti</a:t>
                  </a:r>
                </a:p>
              </p:txBody>
            </p:sp>
            <p:sp>
              <p:nvSpPr>
                <p:cNvPr id="91" name="Rectangle 13"/>
                <p:cNvSpPr>
                  <a:spLocks noChangeArrowheads="1"/>
                </p:cNvSpPr>
                <p:nvPr/>
              </p:nvSpPr>
              <p:spPr bwMode="auto">
                <a:xfrm>
                  <a:off x="9270541" y="9735238"/>
                  <a:ext cx="1933287" cy="440291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anchor="ctr"/>
                <a:lstStyle/>
                <a:p>
                  <a:pPr>
                    <a:defRPr/>
                  </a:pPr>
                  <a:r>
                    <a:rPr lang="it-IT" sz="950" dirty="0">
                      <a:solidFill>
                        <a:srgbClr val="002060"/>
                      </a:solidFill>
                      <a:latin typeface="Arial" panose="020B0604020202020204" pitchFamily="34" charset="0"/>
                    </a:rPr>
                    <a:t>Strategie di procurement e innovazione del </a:t>
                  </a:r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mercato</a:t>
                  </a:r>
                </a:p>
              </p:txBody>
            </p:sp>
          </p:grpSp>
          <p:sp>
            <p:nvSpPr>
              <p:cNvPr id="87" name="Rectangle 13"/>
              <p:cNvSpPr>
                <a:spLocks noChangeArrowheads="1"/>
              </p:cNvSpPr>
              <p:nvPr/>
            </p:nvSpPr>
            <p:spPr bwMode="auto">
              <a:xfrm>
                <a:off x="9144719" y="9215645"/>
                <a:ext cx="1920912" cy="364009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anchor="ctr"/>
              <a:lstStyle/>
              <a:p>
                <a:r>
                  <a:rPr lang="it-IT" sz="95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Procedimenti disciplinari</a:t>
                </a:r>
              </a:p>
            </p:txBody>
          </p:sp>
        </p:grpSp>
        <p:grpSp>
          <p:nvGrpSpPr>
            <p:cNvPr id="92" name="Gruppo 91"/>
            <p:cNvGrpSpPr/>
            <p:nvPr/>
          </p:nvGrpSpPr>
          <p:grpSpPr>
            <a:xfrm>
              <a:off x="7011345" y="3215568"/>
              <a:ext cx="2499664" cy="2215537"/>
              <a:chOff x="8805477" y="5222218"/>
              <a:chExt cx="1976499" cy="2380080"/>
            </a:xfrm>
          </p:grpSpPr>
          <p:grpSp>
            <p:nvGrpSpPr>
              <p:cNvPr id="93" name="Gruppo 92"/>
              <p:cNvGrpSpPr/>
              <p:nvPr/>
            </p:nvGrpSpPr>
            <p:grpSpPr>
              <a:xfrm>
                <a:off x="8805477" y="5222218"/>
                <a:ext cx="1976499" cy="1962291"/>
                <a:chOff x="9275475" y="4876236"/>
                <a:chExt cx="1926399" cy="2134602"/>
              </a:xfrm>
            </p:grpSpPr>
            <p:sp>
              <p:nvSpPr>
                <p:cNvPr id="95" name="Rectangle 13"/>
                <p:cNvSpPr>
                  <a:spLocks noChangeArrowheads="1"/>
                </p:cNvSpPr>
                <p:nvPr/>
              </p:nvSpPr>
              <p:spPr bwMode="auto">
                <a:xfrm>
                  <a:off x="9275475" y="4876236"/>
                  <a:ext cx="1926399" cy="652948"/>
                </a:xfrm>
                <a:prstGeom prst="rect">
                  <a:avLst/>
                </a:prstGeom>
                <a:solidFill>
                  <a:schemeClr val="accent1">
                    <a:lumMod val="20000"/>
                    <a:lumOff val="8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rIns="0" anchor="ctr"/>
                <a:lstStyle/>
                <a:p>
                  <a:pPr algn="ctr">
                    <a:lnSpc>
                      <a:spcPct val="90000"/>
                    </a:lnSpc>
                  </a:pPr>
                  <a:r>
                    <a:rPr lang="it-IT" altLang="it-IT" sz="950" b="1" kern="0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ORGANIZZAZIONE E GESTIONE DEL PERSONALE</a:t>
                  </a:r>
                </a:p>
              </p:txBody>
            </p:sp>
            <p:sp>
              <p:nvSpPr>
                <p:cNvPr id="96" name="Rectangle 13"/>
                <p:cNvSpPr>
                  <a:spLocks noChangeArrowheads="1"/>
                </p:cNvSpPr>
                <p:nvPr/>
              </p:nvSpPr>
              <p:spPr bwMode="auto">
                <a:xfrm>
                  <a:off x="9275475" y="6133431"/>
                  <a:ext cx="1926398" cy="378449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rIns="0" anchor="ctr"/>
                <a:lstStyle/>
                <a:p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Reclutamento e trattamento giuridico </a:t>
                  </a:r>
                </a:p>
              </p:txBody>
            </p:sp>
            <p:sp>
              <p:nvSpPr>
                <p:cNvPr id="97" name="Rectangle 13"/>
                <p:cNvSpPr>
                  <a:spLocks noChangeArrowheads="1"/>
                </p:cNvSpPr>
                <p:nvPr/>
              </p:nvSpPr>
              <p:spPr bwMode="auto">
                <a:xfrm>
                  <a:off x="9279575" y="6642024"/>
                  <a:ext cx="1922298" cy="368814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rIns="0" anchor="ctr"/>
                <a:lstStyle/>
                <a:p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Processi, procedure e flussi documentali</a:t>
                  </a:r>
                </a:p>
              </p:txBody>
            </p:sp>
            <p:sp>
              <p:nvSpPr>
                <p:cNvPr id="98" name="Rectangle 13"/>
                <p:cNvSpPr>
                  <a:spLocks noChangeArrowheads="1"/>
                </p:cNvSpPr>
                <p:nvPr/>
              </p:nvSpPr>
              <p:spPr bwMode="auto">
                <a:xfrm>
                  <a:off x="9289882" y="5604981"/>
                  <a:ext cx="1911991" cy="401081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rIns="0" anchor="ctr"/>
                <a:lstStyle/>
                <a:p>
                  <a:r>
                    <a:rPr lang="it-IT" sz="950" kern="0" dirty="0">
                      <a:solidFill>
                        <a:srgbClr val="002060"/>
                      </a:solidFill>
                      <a:latin typeface="Arial"/>
                    </a:rPr>
                    <a:t>Trattamento economico, previdenziale e fiscale </a:t>
                  </a:r>
                </a:p>
              </p:txBody>
            </p:sp>
          </p:grpSp>
          <p:sp>
            <p:nvSpPr>
              <p:cNvPr id="94" name="Rectangle 13"/>
              <p:cNvSpPr>
                <a:spLocks noChangeArrowheads="1"/>
              </p:cNvSpPr>
              <p:nvPr/>
            </p:nvSpPr>
            <p:spPr bwMode="auto">
              <a:xfrm>
                <a:off x="8820258" y="7294595"/>
                <a:ext cx="1961716" cy="307703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rIns="0" anchor="ctr"/>
              <a:lstStyle/>
              <a:p>
                <a:r>
                  <a:rPr lang="it-IT" sz="950" kern="0" dirty="0">
                    <a:solidFill>
                      <a:srgbClr val="002060"/>
                    </a:solidFill>
                    <a:latin typeface="Arial"/>
                  </a:rPr>
                  <a:t>Formazione</a:t>
                </a:r>
              </a:p>
            </p:txBody>
          </p:sp>
        </p:grpSp>
        <p:cxnSp>
          <p:nvCxnSpPr>
            <p:cNvPr id="99" name="Connettore diritto 98"/>
            <p:cNvCxnSpPr/>
            <p:nvPr/>
          </p:nvCxnSpPr>
          <p:spPr>
            <a:xfrm>
              <a:off x="5782320" y="1554439"/>
              <a:ext cx="0" cy="485534"/>
            </a:xfrm>
            <a:prstGeom prst="line">
              <a:avLst/>
            </a:prstGeom>
            <a:noFill/>
            <a:ln w="9525" algn="ctr">
              <a:solidFill>
                <a:srgbClr val="00257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0" name="Rectangle 13"/>
            <p:cNvSpPr>
              <a:spLocks noChangeArrowheads="1"/>
            </p:cNvSpPr>
            <p:nvPr/>
          </p:nvSpPr>
          <p:spPr bwMode="auto">
            <a:xfrm>
              <a:off x="4840877" y="1296759"/>
              <a:ext cx="2249281" cy="582070"/>
            </a:xfrm>
            <a:prstGeom prst="rect">
              <a:avLst/>
            </a:prstGeom>
            <a:solidFill>
              <a:srgbClr val="0027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anchor="ctr"/>
            <a:lstStyle/>
            <a:p>
              <a:pPr algn="ctr">
                <a:defRPr/>
              </a:pPr>
              <a:r>
                <a:rPr lang="it-IT" sz="950" b="1" dirty="0" smtClean="0">
                  <a:solidFill>
                    <a:prstClr val="white">
                      <a:lumMod val="95000"/>
                    </a:prstClr>
                  </a:solidFill>
                  <a:latin typeface="Arial" panose="020B0604020202020204" pitchFamily="34" charset="0"/>
                </a:rPr>
                <a:t>DIRETTORE GENERALE</a:t>
              </a:r>
              <a:endParaRPr lang="it-IT" sz="950" b="1" dirty="0">
                <a:solidFill>
                  <a:prstClr val="white">
                    <a:lumMod val="95000"/>
                  </a:prstClr>
                </a:solidFill>
                <a:latin typeface="Arial" panose="020B0604020202020204" pitchFamily="34" charset="0"/>
              </a:endParaRPr>
            </a:p>
            <a:p>
              <a:pPr algn="ctr">
                <a:defRPr/>
              </a:pPr>
              <a:r>
                <a:rPr lang="it-IT" sz="950" dirty="0">
                  <a:solidFill>
                    <a:prstClr val="white">
                      <a:lumMod val="95000"/>
                    </a:prstClr>
                  </a:solidFill>
                  <a:latin typeface="Arial" panose="020B0604020202020204" pitchFamily="34" charset="0"/>
                </a:rPr>
                <a:t>Antonio Samaritani</a:t>
              </a:r>
            </a:p>
          </p:txBody>
        </p:sp>
        <p:sp>
          <p:nvSpPr>
            <p:cNvPr id="101" name="Freeform 57"/>
            <p:cNvSpPr>
              <a:spLocks noEditPoints="1"/>
            </p:cNvSpPr>
            <p:nvPr/>
          </p:nvSpPr>
          <p:spPr bwMode="auto">
            <a:xfrm>
              <a:off x="10224052" y="7683110"/>
              <a:ext cx="1868783" cy="1813332"/>
            </a:xfrm>
            <a:custGeom>
              <a:avLst/>
              <a:gdLst>
                <a:gd name="T0" fmla="*/ 2147483646 w 1040"/>
                <a:gd name="T1" fmla="*/ 2147483646 h 612"/>
                <a:gd name="T2" fmla="*/ 0 w 1040"/>
                <a:gd name="T3" fmla="*/ 2147483646 h 612"/>
                <a:gd name="T4" fmla="*/ 2147483646 w 1040"/>
                <a:gd name="T5" fmla="*/ 2147483646 h 612"/>
                <a:gd name="T6" fmla="*/ 0 w 1040"/>
                <a:gd name="T7" fmla="*/ 2147483646 h 612"/>
                <a:gd name="T8" fmla="*/ 0 w 1040"/>
                <a:gd name="T9" fmla="*/ 2147483646 h 612"/>
                <a:gd name="T10" fmla="*/ 2147483646 w 1040"/>
                <a:gd name="T11" fmla="*/ 2147483646 h 612"/>
                <a:gd name="T12" fmla="*/ 0 w 1040"/>
                <a:gd name="T13" fmla="*/ 2147483646 h 612"/>
                <a:gd name="T14" fmla="*/ 2147483646 w 1040"/>
                <a:gd name="T15" fmla="*/ 2147483646 h 612"/>
                <a:gd name="T16" fmla="*/ 0 w 1040"/>
                <a:gd name="T17" fmla="*/ 2147483646 h 612"/>
                <a:gd name="T18" fmla="*/ 0 w 1040"/>
                <a:gd name="T19" fmla="*/ 2147483646 h 612"/>
                <a:gd name="T20" fmla="*/ 2147483646 w 1040"/>
                <a:gd name="T21" fmla="*/ 2147483646 h 612"/>
                <a:gd name="T22" fmla="*/ 2147483646 w 1040"/>
                <a:gd name="T23" fmla="*/ 0 h 612"/>
                <a:gd name="T24" fmla="*/ 2147483646 w 1040"/>
                <a:gd name="T25" fmla="*/ 2147483646 h 612"/>
                <a:gd name="T26" fmla="*/ 2147483646 w 1040"/>
                <a:gd name="T27" fmla="*/ 0 h 612"/>
                <a:gd name="T28" fmla="*/ 2147483646 w 1040"/>
                <a:gd name="T29" fmla="*/ 0 h 612"/>
                <a:gd name="T30" fmla="*/ 2147483646 w 1040"/>
                <a:gd name="T31" fmla="*/ 2147483646 h 612"/>
                <a:gd name="T32" fmla="*/ 2147483646 w 1040"/>
                <a:gd name="T33" fmla="*/ 0 h 612"/>
                <a:gd name="T34" fmla="*/ 2147483646 w 1040"/>
                <a:gd name="T35" fmla="*/ 2147483646 h 612"/>
                <a:gd name="T36" fmla="*/ 2147483646 w 1040"/>
                <a:gd name="T37" fmla="*/ 0 h 612"/>
                <a:gd name="T38" fmla="*/ 2147483646 w 1040"/>
                <a:gd name="T39" fmla="*/ 0 h 612"/>
                <a:gd name="T40" fmla="*/ 2147483646 w 1040"/>
                <a:gd name="T41" fmla="*/ 2147483646 h 612"/>
                <a:gd name="T42" fmla="*/ 2147483646 w 1040"/>
                <a:gd name="T43" fmla="*/ 0 h 612"/>
                <a:gd name="T44" fmla="*/ 2147483646 w 1040"/>
                <a:gd name="T45" fmla="*/ 2147483646 h 612"/>
                <a:gd name="T46" fmla="*/ 2147483646 w 1040"/>
                <a:gd name="T47" fmla="*/ 0 h 612"/>
                <a:gd name="T48" fmla="*/ 2147483646 w 1040"/>
                <a:gd name="T49" fmla="*/ 0 h 612"/>
                <a:gd name="T50" fmla="*/ 2147483646 w 1040"/>
                <a:gd name="T51" fmla="*/ 2147483646 h 612"/>
                <a:gd name="T52" fmla="*/ 2147483646 w 1040"/>
                <a:gd name="T53" fmla="*/ 0 h 612"/>
                <a:gd name="T54" fmla="*/ 2147483646 w 1040"/>
                <a:gd name="T55" fmla="*/ 2147483646 h 612"/>
                <a:gd name="T56" fmla="*/ 2147483646 w 1040"/>
                <a:gd name="T57" fmla="*/ 0 h 612"/>
                <a:gd name="T58" fmla="*/ 2147483646 w 1040"/>
                <a:gd name="T59" fmla="*/ 0 h 612"/>
                <a:gd name="T60" fmla="*/ 2147483646 w 1040"/>
                <a:gd name="T61" fmla="*/ 2147483646 h 612"/>
                <a:gd name="T62" fmla="*/ 2147483646 w 1040"/>
                <a:gd name="T63" fmla="*/ 2147483646 h 612"/>
                <a:gd name="T64" fmla="*/ 2147483646 w 1040"/>
                <a:gd name="T65" fmla="*/ 2147483646 h 612"/>
                <a:gd name="T66" fmla="*/ 2147483646 w 1040"/>
                <a:gd name="T67" fmla="*/ 2147483646 h 612"/>
                <a:gd name="T68" fmla="*/ 2147483646 w 1040"/>
                <a:gd name="T69" fmla="*/ 2147483646 h 612"/>
                <a:gd name="T70" fmla="*/ 2147483646 w 1040"/>
                <a:gd name="T71" fmla="*/ 2147483646 h 612"/>
                <a:gd name="T72" fmla="*/ 2147483646 w 1040"/>
                <a:gd name="T73" fmla="*/ 2147483646 h 612"/>
                <a:gd name="T74" fmla="*/ 2147483646 w 1040"/>
                <a:gd name="T75" fmla="*/ 2147483646 h 612"/>
                <a:gd name="T76" fmla="*/ 2147483646 w 1040"/>
                <a:gd name="T77" fmla="*/ 2147483646 h 612"/>
                <a:gd name="T78" fmla="*/ 2147483646 w 1040"/>
                <a:gd name="T79" fmla="*/ 2147483646 h 612"/>
                <a:gd name="T80" fmla="*/ 2147483646 w 1040"/>
                <a:gd name="T81" fmla="*/ 2147483646 h 612"/>
                <a:gd name="T82" fmla="*/ 2147483646 w 1040"/>
                <a:gd name="T83" fmla="*/ 2147483646 h 612"/>
                <a:gd name="T84" fmla="*/ 2147483646 w 1040"/>
                <a:gd name="T85" fmla="*/ 2147483646 h 612"/>
                <a:gd name="T86" fmla="*/ 2147483646 w 1040"/>
                <a:gd name="T87" fmla="*/ 2147483646 h 612"/>
                <a:gd name="T88" fmla="*/ 2147483646 w 1040"/>
                <a:gd name="T89" fmla="*/ 2147483646 h 612"/>
                <a:gd name="T90" fmla="*/ 2147483646 w 1040"/>
                <a:gd name="T91" fmla="*/ 2147483646 h 612"/>
                <a:gd name="T92" fmla="*/ 2147483646 w 1040"/>
                <a:gd name="T93" fmla="*/ 2147483646 h 612"/>
                <a:gd name="T94" fmla="*/ 2147483646 w 1040"/>
                <a:gd name="T95" fmla="*/ 2147483646 h 612"/>
                <a:gd name="T96" fmla="*/ 2147483646 w 1040"/>
                <a:gd name="T97" fmla="*/ 2147483646 h 612"/>
                <a:gd name="T98" fmla="*/ 2147483646 w 1040"/>
                <a:gd name="T99" fmla="*/ 2147483646 h 612"/>
                <a:gd name="T100" fmla="*/ 2147483646 w 1040"/>
                <a:gd name="T101" fmla="*/ 2147483646 h 612"/>
                <a:gd name="T102" fmla="*/ 2147483646 w 1040"/>
                <a:gd name="T103" fmla="*/ 2147483646 h 612"/>
                <a:gd name="T104" fmla="*/ 2147483646 w 1040"/>
                <a:gd name="T105" fmla="*/ 2147483646 h 612"/>
                <a:gd name="T106" fmla="*/ 2147483646 w 1040"/>
                <a:gd name="T107" fmla="*/ 2147483646 h 612"/>
                <a:gd name="T108" fmla="*/ 2147483646 w 1040"/>
                <a:gd name="T109" fmla="*/ 2147483646 h 612"/>
                <a:gd name="T110" fmla="*/ 2147483646 w 1040"/>
                <a:gd name="T111" fmla="*/ 2147483646 h 612"/>
                <a:gd name="T112" fmla="*/ 2147483646 w 1040"/>
                <a:gd name="T113" fmla="*/ 2147483646 h 612"/>
                <a:gd name="T114" fmla="*/ 2147483646 w 1040"/>
                <a:gd name="T115" fmla="*/ 2147483646 h 612"/>
                <a:gd name="T116" fmla="*/ 2147483646 w 1040"/>
                <a:gd name="T117" fmla="*/ 2147483646 h 612"/>
                <a:gd name="T118" fmla="*/ 2147483646 w 1040"/>
                <a:gd name="T119" fmla="*/ 2147483646 h 612"/>
                <a:gd name="T120" fmla="*/ 2147483646 w 1040"/>
                <a:gd name="T121" fmla="*/ 2147483646 h 612"/>
                <a:gd name="T122" fmla="*/ 2147483646 w 1040"/>
                <a:gd name="T123" fmla="*/ 2147483646 h 612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040" h="612">
                  <a:moveTo>
                    <a:pt x="0" y="609"/>
                  </a:moveTo>
                  <a:lnTo>
                    <a:pt x="0" y="605"/>
                  </a:lnTo>
                  <a:lnTo>
                    <a:pt x="5" y="605"/>
                  </a:lnTo>
                  <a:lnTo>
                    <a:pt x="5" y="609"/>
                  </a:lnTo>
                  <a:lnTo>
                    <a:pt x="0" y="609"/>
                  </a:lnTo>
                  <a:close/>
                  <a:moveTo>
                    <a:pt x="0" y="600"/>
                  </a:moveTo>
                  <a:lnTo>
                    <a:pt x="0" y="595"/>
                  </a:lnTo>
                  <a:lnTo>
                    <a:pt x="5" y="595"/>
                  </a:lnTo>
                  <a:lnTo>
                    <a:pt x="5" y="600"/>
                  </a:lnTo>
                  <a:lnTo>
                    <a:pt x="0" y="600"/>
                  </a:lnTo>
                  <a:close/>
                  <a:moveTo>
                    <a:pt x="0" y="591"/>
                  </a:moveTo>
                  <a:lnTo>
                    <a:pt x="0" y="586"/>
                  </a:lnTo>
                  <a:lnTo>
                    <a:pt x="5" y="586"/>
                  </a:lnTo>
                  <a:lnTo>
                    <a:pt x="5" y="591"/>
                  </a:lnTo>
                  <a:lnTo>
                    <a:pt x="0" y="591"/>
                  </a:lnTo>
                  <a:close/>
                  <a:moveTo>
                    <a:pt x="0" y="581"/>
                  </a:moveTo>
                  <a:lnTo>
                    <a:pt x="0" y="576"/>
                  </a:lnTo>
                  <a:lnTo>
                    <a:pt x="5" y="576"/>
                  </a:lnTo>
                  <a:lnTo>
                    <a:pt x="5" y="581"/>
                  </a:lnTo>
                  <a:lnTo>
                    <a:pt x="0" y="581"/>
                  </a:lnTo>
                  <a:close/>
                  <a:moveTo>
                    <a:pt x="0" y="572"/>
                  </a:moveTo>
                  <a:lnTo>
                    <a:pt x="0" y="567"/>
                  </a:lnTo>
                  <a:lnTo>
                    <a:pt x="5" y="567"/>
                  </a:lnTo>
                  <a:lnTo>
                    <a:pt x="5" y="572"/>
                  </a:lnTo>
                  <a:lnTo>
                    <a:pt x="0" y="572"/>
                  </a:lnTo>
                  <a:close/>
                  <a:moveTo>
                    <a:pt x="0" y="562"/>
                  </a:moveTo>
                  <a:lnTo>
                    <a:pt x="0" y="558"/>
                  </a:lnTo>
                  <a:lnTo>
                    <a:pt x="5" y="558"/>
                  </a:lnTo>
                  <a:lnTo>
                    <a:pt x="5" y="562"/>
                  </a:lnTo>
                  <a:lnTo>
                    <a:pt x="0" y="562"/>
                  </a:lnTo>
                  <a:close/>
                  <a:moveTo>
                    <a:pt x="0" y="553"/>
                  </a:moveTo>
                  <a:lnTo>
                    <a:pt x="0" y="548"/>
                  </a:lnTo>
                  <a:lnTo>
                    <a:pt x="5" y="548"/>
                  </a:lnTo>
                  <a:lnTo>
                    <a:pt x="5" y="553"/>
                  </a:lnTo>
                  <a:lnTo>
                    <a:pt x="0" y="553"/>
                  </a:lnTo>
                  <a:close/>
                  <a:moveTo>
                    <a:pt x="0" y="544"/>
                  </a:moveTo>
                  <a:lnTo>
                    <a:pt x="0" y="539"/>
                  </a:lnTo>
                  <a:lnTo>
                    <a:pt x="5" y="539"/>
                  </a:lnTo>
                  <a:lnTo>
                    <a:pt x="5" y="544"/>
                  </a:lnTo>
                  <a:lnTo>
                    <a:pt x="0" y="544"/>
                  </a:lnTo>
                  <a:close/>
                  <a:moveTo>
                    <a:pt x="0" y="534"/>
                  </a:moveTo>
                  <a:lnTo>
                    <a:pt x="0" y="529"/>
                  </a:lnTo>
                  <a:lnTo>
                    <a:pt x="5" y="529"/>
                  </a:lnTo>
                  <a:lnTo>
                    <a:pt x="5" y="534"/>
                  </a:lnTo>
                  <a:lnTo>
                    <a:pt x="0" y="534"/>
                  </a:lnTo>
                  <a:close/>
                  <a:moveTo>
                    <a:pt x="0" y="525"/>
                  </a:moveTo>
                  <a:lnTo>
                    <a:pt x="0" y="520"/>
                  </a:lnTo>
                  <a:lnTo>
                    <a:pt x="5" y="520"/>
                  </a:lnTo>
                  <a:lnTo>
                    <a:pt x="5" y="525"/>
                  </a:lnTo>
                  <a:lnTo>
                    <a:pt x="0" y="525"/>
                  </a:lnTo>
                  <a:close/>
                  <a:moveTo>
                    <a:pt x="0" y="515"/>
                  </a:moveTo>
                  <a:lnTo>
                    <a:pt x="0" y="511"/>
                  </a:lnTo>
                  <a:lnTo>
                    <a:pt x="5" y="511"/>
                  </a:lnTo>
                  <a:lnTo>
                    <a:pt x="5" y="515"/>
                  </a:lnTo>
                  <a:lnTo>
                    <a:pt x="0" y="515"/>
                  </a:lnTo>
                  <a:close/>
                  <a:moveTo>
                    <a:pt x="0" y="506"/>
                  </a:moveTo>
                  <a:lnTo>
                    <a:pt x="0" y="501"/>
                  </a:lnTo>
                  <a:lnTo>
                    <a:pt x="5" y="501"/>
                  </a:lnTo>
                  <a:lnTo>
                    <a:pt x="5" y="506"/>
                  </a:lnTo>
                  <a:lnTo>
                    <a:pt x="0" y="506"/>
                  </a:lnTo>
                  <a:close/>
                  <a:moveTo>
                    <a:pt x="0" y="497"/>
                  </a:moveTo>
                  <a:lnTo>
                    <a:pt x="0" y="492"/>
                  </a:lnTo>
                  <a:lnTo>
                    <a:pt x="5" y="492"/>
                  </a:lnTo>
                  <a:lnTo>
                    <a:pt x="5" y="497"/>
                  </a:lnTo>
                  <a:lnTo>
                    <a:pt x="0" y="497"/>
                  </a:lnTo>
                  <a:close/>
                  <a:moveTo>
                    <a:pt x="0" y="487"/>
                  </a:moveTo>
                  <a:lnTo>
                    <a:pt x="0" y="482"/>
                  </a:lnTo>
                  <a:lnTo>
                    <a:pt x="5" y="482"/>
                  </a:lnTo>
                  <a:lnTo>
                    <a:pt x="5" y="487"/>
                  </a:lnTo>
                  <a:lnTo>
                    <a:pt x="0" y="487"/>
                  </a:lnTo>
                  <a:close/>
                  <a:moveTo>
                    <a:pt x="0" y="478"/>
                  </a:moveTo>
                  <a:lnTo>
                    <a:pt x="0" y="473"/>
                  </a:lnTo>
                  <a:lnTo>
                    <a:pt x="5" y="473"/>
                  </a:lnTo>
                  <a:lnTo>
                    <a:pt x="5" y="478"/>
                  </a:lnTo>
                  <a:lnTo>
                    <a:pt x="0" y="478"/>
                  </a:lnTo>
                  <a:close/>
                  <a:moveTo>
                    <a:pt x="0" y="468"/>
                  </a:moveTo>
                  <a:lnTo>
                    <a:pt x="0" y="464"/>
                  </a:lnTo>
                  <a:lnTo>
                    <a:pt x="5" y="464"/>
                  </a:lnTo>
                  <a:lnTo>
                    <a:pt x="5" y="468"/>
                  </a:lnTo>
                  <a:lnTo>
                    <a:pt x="0" y="468"/>
                  </a:lnTo>
                  <a:close/>
                  <a:moveTo>
                    <a:pt x="0" y="459"/>
                  </a:moveTo>
                  <a:lnTo>
                    <a:pt x="0" y="454"/>
                  </a:lnTo>
                  <a:lnTo>
                    <a:pt x="5" y="454"/>
                  </a:lnTo>
                  <a:lnTo>
                    <a:pt x="5" y="459"/>
                  </a:lnTo>
                  <a:lnTo>
                    <a:pt x="0" y="459"/>
                  </a:lnTo>
                  <a:close/>
                  <a:moveTo>
                    <a:pt x="0" y="450"/>
                  </a:moveTo>
                  <a:lnTo>
                    <a:pt x="0" y="445"/>
                  </a:lnTo>
                  <a:lnTo>
                    <a:pt x="5" y="445"/>
                  </a:lnTo>
                  <a:lnTo>
                    <a:pt x="5" y="450"/>
                  </a:lnTo>
                  <a:lnTo>
                    <a:pt x="0" y="450"/>
                  </a:lnTo>
                  <a:close/>
                  <a:moveTo>
                    <a:pt x="0" y="440"/>
                  </a:moveTo>
                  <a:lnTo>
                    <a:pt x="0" y="435"/>
                  </a:lnTo>
                  <a:lnTo>
                    <a:pt x="5" y="435"/>
                  </a:lnTo>
                  <a:lnTo>
                    <a:pt x="5" y="440"/>
                  </a:lnTo>
                  <a:lnTo>
                    <a:pt x="0" y="440"/>
                  </a:lnTo>
                  <a:close/>
                  <a:moveTo>
                    <a:pt x="0" y="431"/>
                  </a:moveTo>
                  <a:lnTo>
                    <a:pt x="0" y="426"/>
                  </a:lnTo>
                  <a:lnTo>
                    <a:pt x="5" y="426"/>
                  </a:lnTo>
                  <a:lnTo>
                    <a:pt x="5" y="431"/>
                  </a:lnTo>
                  <a:lnTo>
                    <a:pt x="0" y="431"/>
                  </a:lnTo>
                  <a:close/>
                  <a:moveTo>
                    <a:pt x="0" y="421"/>
                  </a:moveTo>
                  <a:lnTo>
                    <a:pt x="0" y="417"/>
                  </a:lnTo>
                  <a:lnTo>
                    <a:pt x="5" y="417"/>
                  </a:lnTo>
                  <a:lnTo>
                    <a:pt x="5" y="421"/>
                  </a:lnTo>
                  <a:lnTo>
                    <a:pt x="0" y="421"/>
                  </a:lnTo>
                  <a:close/>
                  <a:moveTo>
                    <a:pt x="0" y="412"/>
                  </a:moveTo>
                  <a:lnTo>
                    <a:pt x="0" y="407"/>
                  </a:lnTo>
                  <a:lnTo>
                    <a:pt x="5" y="407"/>
                  </a:lnTo>
                  <a:lnTo>
                    <a:pt x="5" y="412"/>
                  </a:lnTo>
                  <a:lnTo>
                    <a:pt x="0" y="412"/>
                  </a:lnTo>
                  <a:close/>
                  <a:moveTo>
                    <a:pt x="0" y="403"/>
                  </a:moveTo>
                  <a:lnTo>
                    <a:pt x="0" y="398"/>
                  </a:lnTo>
                  <a:lnTo>
                    <a:pt x="5" y="398"/>
                  </a:lnTo>
                  <a:lnTo>
                    <a:pt x="5" y="403"/>
                  </a:lnTo>
                  <a:lnTo>
                    <a:pt x="0" y="403"/>
                  </a:lnTo>
                  <a:close/>
                  <a:moveTo>
                    <a:pt x="0" y="393"/>
                  </a:moveTo>
                  <a:lnTo>
                    <a:pt x="0" y="388"/>
                  </a:lnTo>
                  <a:lnTo>
                    <a:pt x="5" y="388"/>
                  </a:lnTo>
                  <a:lnTo>
                    <a:pt x="5" y="393"/>
                  </a:lnTo>
                  <a:lnTo>
                    <a:pt x="0" y="393"/>
                  </a:lnTo>
                  <a:close/>
                  <a:moveTo>
                    <a:pt x="0" y="384"/>
                  </a:moveTo>
                  <a:lnTo>
                    <a:pt x="0" y="379"/>
                  </a:lnTo>
                  <a:lnTo>
                    <a:pt x="5" y="379"/>
                  </a:lnTo>
                  <a:lnTo>
                    <a:pt x="5" y="384"/>
                  </a:lnTo>
                  <a:lnTo>
                    <a:pt x="0" y="384"/>
                  </a:lnTo>
                  <a:close/>
                  <a:moveTo>
                    <a:pt x="0" y="374"/>
                  </a:moveTo>
                  <a:lnTo>
                    <a:pt x="0" y="370"/>
                  </a:lnTo>
                  <a:lnTo>
                    <a:pt x="5" y="370"/>
                  </a:lnTo>
                  <a:lnTo>
                    <a:pt x="5" y="374"/>
                  </a:lnTo>
                  <a:lnTo>
                    <a:pt x="0" y="374"/>
                  </a:lnTo>
                  <a:close/>
                  <a:moveTo>
                    <a:pt x="0" y="365"/>
                  </a:moveTo>
                  <a:lnTo>
                    <a:pt x="0" y="360"/>
                  </a:lnTo>
                  <a:lnTo>
                    <a:pt x="5" y="360"/>
                  </a:lnTo>
                  <a:lnTo>
                    <a:pt x="5" y="365"/>
                  </a:lnTo>
                  <a:lnTo>
                    <a:pt x="0" y="365"/>
                  </a:lnTo>
                  <a:close/>
                  <a:moveTo>
                    <a:pt x="0" y="356"/>
                  </a:moveTo>
                  <a:lnTo>
                    <a:pt x="0" y="351"/>
                  </a:lnTo>
                  <a:lnTo>
                    <a:pt x="5" y="351"/>
                  </a:lnTo>
                  <a:lnTo>
                    <a:pt x="5" y="356"/>
                  </a:lnTo>
                  <a:lnTo>
                    <a:pt x="0" y="356"/>
                  </a:lnTo>
                  <a:close/>
                  <a:moveTo>
                    <a:pt x="0" y="346"/>
                  </a:moveTo>
                  <a:lnTo>
                    <a:pt x="0" y="341"/>
                  </a:lnTo>
                  <a:lnTo>
                    <a:pt x="5" y="341"/>
                  </a:lnTo>
                  <a:lnTo>
                    <a:pt x="5" y="346"/>
                  </a:lnTo>
                  <a:lnTo>
                    <a:pt x="0" y="346"/>
                  </a:lnTo>
                  <a:close/>
                  <a:moveTo>
                    <a:pt x="0" y="337"/>
                  </a:moveTo>
                  <a:lnTo>
                    <a:pt x="0" y="332"/>
                  </a:lnTo>
                  <a:lnTo>
                    <a:pt x="5" y="332"/>
                  </a:lnTo>
                  <a:lnTo>
                    <a:pt x="5" y="337"/>
                  </a:lnTo>
                  <a:lnTo>
                    <a:pt x="0" y="337"/>
                  </a:lnTo>
                  <a:close/>
                  <a:moveTo>
                    <a:pt x="0" y="327"/>
                  </a:moveTo>
                  <a:lnTo>
                    <a:pt x="0" y="323"/>
                  </a:lnTo>
                  <a:lnTo>
                    <a:pt x="5" y="323"/>
                  </a:lnTo>
                  <a:lnTo>
                    <a:pt x="5" y="327"/>
                  </a:lnTo>
                  <a:lnTo>
                    <a:pt x="0" y="327"/>
                  </a:lnTo>
                  <a:close/>
                  <a:moveTo>
                    <a:pt x="0" y="318"/>
                  </a:moveTo>
                  <a:lnTo>
                    <a:pt x="0" y="313"/>
                  </a:lnTo>
                  <a:lnTo>
                    <a:pt x="5" y="313"/>
                  </a:lnTo>
                  <a:lnTo>
                    <a:pt x="5" y="318"/>
                  </a:lnTo>
                  <a:lnTo>
                    <a:pt x="0" y="318"/>
                  </a:lnTo>
                  <a:close/>
                  <a:moveTo>
                    <a:pt x="0" y="309"/>
                  </a:moveTo>
                  <a:lnTo>
                    <a:pt x="0" y="304"/>
                  </a:lnTo>
                  <a:lnTo>
                    <a:pt x="5" y="304"/>
                  </a:lnTo>
                  <a:lnTo>
                    <a:pt x="5" y="309"/>
                  </a:lnTo>
                  <a:lnTo>
                    <a:pt x="0" y="309"/>
                  </a:lnTo>
                  <a:close/>
                  <a:moveTo>
                    <a:pt x="0" y="299"/>
                  </a:moveTo>
                  <a:lnTo>
                    <a:pt x="0" y="294"/>
                  </a:lnTo>
                  <a:lnTo>
                    <a:pt x="5" y="294"/>
                  </a:lnTo>
                  <a:lnTo>
                    <a:pt x="5" y="299"/>
                  </a:lnTo>
                  <a:lnTo>
                    <a:pt x="0" y="299"/>
                  </a:lnTo>
                  <a:close/>
                  <a:moveTo>
                    <a:pt x="0" y="290"/>
                  </a:moveTo>
                  <a:lnTo>
                    <a:pt x="0" y="285"/>
                  </a:lnTo>
                  <a:lnTo>
                    <a:pt x="5" y="285"/>
                  </a:lnTo>
                  <a:lnTo>
                    <a:pt x="5" y="290"/>
                  </a:lnTo>
                  <a:lnTo>
                    <a:pt x="0" y="290"/>
                  </a:lnTo>
                  <a:close/>
                  <a:moveTo>
                    <a:pt x="0" y="280"/>
                  </a:moveTo>
                  <a:lnTo>
                    <a:pt x="0" y="276"/>
                  </a:lnTo>
                  <a:lnTo>
                    <a:pt x="5" y="276"/>
                  </a:lnTo>
                  <a:lnTo>
                    <a:pt x="5" y="280"/>
                  </a:lnTo>
                  <a:lnTo>
                    <a:pt x="0" y="280"/>
                  </a:lnTo>
                  <a:close/>
                  <a:moveTo>
                    <a:pt x="0" y="271"/>
                  </a:moveTo>
                  <a:lnTo>
                    <a:pt x="0" y="266"/>
                  </a:lnTo>
                  <a:lnTo>
                    <a:pt x="5" y="266"/>
                  </a:lnTo>
                  <a:lnTo>
                    <a:pt x="5" y="271"/>
                  </a:lnTo>
                  <a:lnTo>
                    <a:pt x="0" y="271"/>
                  </a:lnTo>
                  <a:close/>
                  <a:moveTo>
                    <a:pt x="0" y="262"/>
                  </a:moveTo>
                  <a:lnTo>
                    <a:pt x="0" y="257"/>
                  </a:lnTo>
                  <a:lnTo>
                    <a:pt x="5" y="257"/>
                  </a:lnTo>
                  <a:lnTo>
                    <a:pt x="5" y="262"/>
                  </a:lnTo>
                  <a:lnTo>
                    <a:pt x="0" y="262"/>
                  </a:lnTo>
                  <a:close/>
                  <a:moveTo>
                    <a:pt x="0" y="252"/>
                  </a:moveTo>
                  <a:lnTo>
                    <a:pt x="0" y="248"/>
                  </a:lnTo>
                  <a:lnTo>
                    <a:pt x="5" y="248"/>
                  </a:lnTo>
                  <a:lnTo>
                    <a:pt x="5" y="252"/>
                  </a:lnTo>
                  <a:lnTo>
                    <a:pt x="0" y="252"/>
                  </a:lnTo>
                  <a:close/>
                  <a:moveTo>
                    <a:pt x="0" y="243"/>
                  </a:moveTo>
                  <a:lnTo>
                    <a:pt x="0" y="238"/>
                  </a:lnTo>
                  <a:lnTo>
                    <a:pt x="5" y="238"/>
                  </a:lnTo>
                  <a:lnTo>
                    <a:pt x="5" y="243"/>
                  </a:lnTo>
                  <a:lnTo>
                    <a:pt x="0" y="243"/>
                  </a:lnTo>
                  <a:close/>
                  <a:moveTo>
                    <a:pt x="0" y="233"/>
                  </a:moveTo>
                  <a:lnTo>
                    <a:pt x="0" y="229"/>
                  </a:lnTo>
                  <a:lnTo>
                    <a:pt x="5" y="229"/>
                  </a:lnTo>
                  <a:lnTo>
                    <a:pt x="5" y="233"/>
                  </a:lnTo>
                  <a:lnTo>
                    <a:pt x="0" y="233"/>
                  </a:lnTo>
                  <a:close/>
                  <a:moveTo>
                    <a:pt x="0" y="224"/>
                  </a:moveTo>
                  <a:lnTo>
                    <a:pt x="0" y="219"/>
                  </a:lnTo>
                  <a:lnTo>
                    <a:pt x="5" y="219"/>
                  </a:lnTo>
                  <a:lnTo>
                    <a:pt x="5" y="224"/>
                  </a:lnTo>
                  <a:lnTo>
                    <a:pt x="0" y="224"/>
                  </a:lnTo>
                  <a:close/>
                  <a:moveTo>
                    <a:pt x="0" y="215"/>
                  </a:moveTo>
                  <a:lnTo>
                    <a:pt x="0" y="210"/>
                  </a:lnTo>
                  <a:lnTo>
                    <a:pt x="5" y="210"/>
                  </a:lnTo>
                  <a:lnTo>
                    <a:pt x="5" y="215"/>
                  </a:lnTo>
                  <a:lnTo>
                    <a:pt x="0" y="215"/>
                  </a:lnTo>
                  <a:close/>
                  <a:moveTo>
                    <a:pt x="0" y="205"/>
                  </a:moveTo>
                  <a:lnTo>
                    <a:pt x="0" y="201"/>
                  </a:lnTo>
                  <a:lnTo>
                    <a:pt x="5" y="201"/>
                  </a:lnTo>
                  <a:lnTo>
                    <a:pt x="5" y="205"/>
                  </a:lnTo>
                  <a:lnTo>
                    <a:pt x="0" y="205"/>
                  </a:lnTo>
                  <a:close/>
                  <a:moveTo>
                    <a:pt x="0" y="196"/>
                  </a:moveTo>
                  <a:lnTo>
                    <a:pt x="0" y="191"/>
                  </a:lnTo>
                  <a:lnTo>
                    <a:pt x="5" y="191"/>
                  </a:lnTo>
                  <a:lnTo>
                    <a:pt x="5" y="196"/>
                  </a:lnTo>
                  <a:lnTo>
                    <a:pt x="0" y="196"/>
                  </a:lnTo>
                  <a:close/>
                  <a:moveTo>
                    <a:pt x="0" y="186"/>
                  </a:moveTo>
                  <a:lnTo>
                    <a:pt x="0" y="182"/>
                  </a:lnTo>
                  <a:lnTo>
                    <a:pt x="5" y="182"/>
                  </a:lnTo>
                  <a:lnTo>
                    <a:pt x="5" y="186"/>
                  </a:lnTo>
                  <a:lnTo>
                    <a:pt x="0" y="186"/>
                  </a:lnTo>
                  <a:close/>
                  <a:moveTo>
                    <a:pt x="0" y="177"/>
                  </a:moveTo>
                  <a:lnTo>
                    <a:pt x="0" y="172"/>
                  </a:lnTo>
                  <a:lnTo>
                    <a:pt x="5" y="172"/>
                  </a:lnTo>
                  <a:lnTo>
                    <a:pt x="5" y="177"/>
                  </a:lnTo>
                  <a:lnTo>
                    <a:pt x="0" y="177"/>
                  </a:lnTo>
                  <a:close/>
                  <a:moveTo>
                    <a:pt x="0" y="168"/>
                  </a:moveTo>
                  <a:lnTo>
                    <a:pt x="0" y="163"/>
                  </a:lnTo>
                  <a:lnTo>
                    <a:pt x="5" y="163"/>
                  </a:lnTo>
                  <a:lnTo>
                    <a:pt x="5" y="168"/>
                  </a:lnTo>
                  <a:lnTo>
                    <a:pt x="0" y="168"/>
                  </a:lnTo>
                  <a:close/>
                  <a:moveTo>
                    <a:pt x="0" y="158"/>
                  </a:moveTo>
                  <a:lnTo>
                    <a:pt x="0" y="154"/>
                  </a:lnTo>
                  <a:lnTo>
                    <a:pt x="5" y="154"/>
                  </a:lnTo>
                  <a:lnTo>
                    <a:pt x="5" y="158"/>
                  </a:lnTo>
                  <a:lnTo>
                    <a:pt x="0" y="158"/>
                  </a:lnTo>
                  <a:close/>
                  <a:moveTo>
                    <a:pt x="0" y="149"/>
                  </a:moveTo>
                  <a:lnTo>
                    <a:pt x="0" y="144"/>
                  </a:lnTo>
                  <a:lnTo>
                    <a:pt x="5" y="144"/>
                  </a:lnTo>
                  <a:lnTo>
                    <a:pt x="5" y="149"/>
                  </a:lnTo>
                  <a:lnTo>
                    <a:pt x="0" y="149"/>
                  </a:lnTo>
                  <a:close/>
                  <a:moveTo>
                    <a:pt x="0" y="139"/>
                  </a:moveTo>
                  <a:lnTo>
                    <a:pt x="0" y="135"/>
                  </a:lnTo>
                  <a:lnTo>
                    <a:pt x="5" y="135"/>
                  </a:lnTo>
                  <a:lnTo>
                    <a:pt x="5" y="139"/>
                  </a:lnTo>
                  <a:lnTo>
                    <a:pt x="0" y="139"/>
                  </a:lnTo>
                  <a:close/>
                  <a:moveTo>
                    <a:pt x="0" y="130"/>
                  </a:moveTo>
                  <a:lnTo>
                    <a:pt x="0" y="125"/>
                  </a:lnTo>
                  <a:lnTo>
                    <a:pt x="5" y="125"/>
                  </a:lnTo>
                  <a:lnTo>
                    <a:pt x="5" y="130"/>
                  </a:lnTo>
                  <a:lnTo>
                    <a:pt x="0" y="130"/>
                  </a:lnTo>
                  <a:close/>
                  <a:moveTo>
                    <a:pt x="0" y="121"/>
                  </a:moveTo>
                  <a:lnTo>
                    <a:pt x="0" y="116"/>
                  </a:lnTo>
                  <a:lnTo>
                    <a:pt x="5" y="116"/>
                  </a:lnTo>
                  <a:lnTo>
                    <a:pt x="5" y="121"/>
                  </a:lnTo>
                  <a:lnTo>
                    <a:pt x="0" y="121"/>
                  </a:lnTo>
                  <a:close/>
                  <a:moveTo>
                    <a:pt x="0" y="111"/>
                  </a:moveTo>
                  <a:lnTo>
                    <a:pt x="0" y="107"/>
                  </a:lnTo>
                  <a:lnTo>
                    <a:pt x="5" y="107"/>
                  </a:lnTo>
                  <a:lnTo>
                    <a:pt x="5" y="111"/>
                  </a:lnTo>
                  <a:lnTo>
                    <a:pt x="0" y="111"/>
                  </a:lnTo>
                  <a:close/>
                  <a:moveTo>
                    <a:pt x="0" y="102"/>
                  </a:moveTo>
                  <a:lnTo>
                    <a:pt x="0" y="97"/>
                  </a:lnTo>
                  <a:lnTo>
                    <a:pt x="5" y="97"/>
                  </a:lnTo>
                  <a:lnTo>
                    <a:pt x="5" y="102"/>
                  </a:lnTo>
                  <a:lnTo>
                    <a:pt x="0" y="102"/>
                  </a:lnTo>
                  <a:close/>
                  <a:moveTo>
                    <a:pt x="0" y="92"/>
                  </a:moveTo>
                  <a:lnTo>
                    <a:pt x="0" y="88"/>
                  </a:lnTo>
                  <a:lnTo>
                    <a:pt x="5" y="88"/>
                  </a:lnTo>
                  <a:lnTo>
                    <a:pt x="5" y="92"/>
                  </a:lnTo>
                  <a:lnTo>
                    <a:pt x="0" y="92"/>
                  </a:lnTo>
                  <a:close/>
                  <a:moveTo>
                    <a:pt x="0" y="83"/>
                  </a:moveTo>
                  <a:lnTo>
                    <a:pt x="0" y="78"/>
                  </a:lnTo>
                  <a:lnTo>
                    <a:pt x="5" y="78"/>
                  </a:lnTo>
                  <a:lnTo>
                    <a:pt x="5" y="83"/>
                  </a:lnTo>
                  <a:lnTo>
                    <a:pt x="0" y="83"/>
                  </a:lnTo>
                  <a:close/>
                  <a:moveTo>
                    <a:pt x="0" y="74"/>
                  </a:moveTo>
                  <a:lnTo>
                    <a:pt x="0" y="69"/>
                  </a:lnTo>
                  <a:lnTo>
                    <a:pt x="5" y="69"/>
                  </a:lnTo>
                  <a:lnTo>
                    <a:pt x="5" y="74"/>
                  </a:lnTo>
                  <a:lnTo>
                    <a:pt x="0" y="74"/>
                  </a:lnTo>
                  <a:close/>
                  <a:moveTo>
                    <a:pt x="0" y="64"/>
                  </a:moveTo>
                  <a:lnTo>
                    <a:pt x="0" y="60"/>
                  </a:lnTo>
                  <a:lnTo>
                    <a:pt x="5" y="60"/>
                  </a:lnTo>
                  <a:lnTo>
                    <a:pt x="5" y="64"/>
                  </a:lnTo>
                  <a:lnTo>
                    <a:pt x="0" y="64"/>
                  </a:lnTo>
                  <a:close/>
                  <a:moveTo>
                    <a:pt x="0" y="55"/>
                  </a:moveTo>
                  <a:lnTo>
                    <a:pt x="0" y="50"/>
                  </a:lnTo>
                  <a:lnTo>
                    <a:pt x="5" y="50"/>
                  </a:lnTo>
                  <a:lnTo>
                    <a:pt x="5" y="55"/>
                  </a:lnTo>
                  <a:lnTo>
                    <a:pt x="0" y="55"/>
                  </a:lnTo>
                  <a:close/>
                  <a:moveTo>
                    <a:pt x="0" y="45"/>
                  </a:moveTo>
                  <a:lnTo>
                    <a:pt x="0" y="41"/>
                  </a:lnTo>
                  <a:lnTo>
                    <a:pt x="5" y="41"/>
                  </a:lnTo>
                  <a:lnTo>
                    <a:pt x="5" y="45"/>
                  </a:lnTo>
                  <a:lnTo>
                    <a:pt x="0" y="45"/>
                  </a:lnTo>
                  <a:close/>
                  <a:moveTo>
                    <a:pt x="0" y="36"/>
                  </a:moveTo>
                  <a:lnTo>
                    <a:pt x="0" y="31"/>
                  </a:lnTo>
                  <a:lnTo>
                    <a:pt x="5" y="31"/>
                  </a:lnTo>
                  <a:lnTo>
                    <a:pt x="5" y="36"/>
                  </a:lnTo>
                  <a:lnTo>
                    <a:pt x="0" y="36"/>
                  </a:lnTo>
                  <a:close/>
                  <a:moveTo>
                    <a:pt x="0" y="27"/>
                  </a:moveTo>
                  <a:lnTo>
                    <a:pt x="0" y="22"/>
                  </a:lnTo>
                  <a:lnTo>
                    <a:pt x="5" y="22"/>
                  </a:lnTo>
                  <a:lnTo>
                    <a:pt x="5" y="27"/>
                  </a:lnTo>
                  <a:lnTo>
                    <a:pt x="0" y="27"/>
                  </a:lnTo>
                  <a:close/>
                  <a:moveTo>
                    <a:pt x="0" y="17"/>
                  </a:moveTo>
                  <a:lnTo>
                    <a:pt x="0" y="13"/>
                  </a:lnTo>
                  <a:lnTo>
                    <a:pt x="5" y="13"/>
                  </a:lnTo>
                  <a:lnTo>
                    <a:pt x="5" y="17"/>
                  </a:lnTo>
                  <a:lnTo>
                    <a:pt x="0" y="17"/>
                  </a:lnTo>
                  <a:close/>
                  <a:moveTo>
                    <a:pt x="0" y="8"/>
                  </a:moveTo>
                  <a:lnTo>
                    <a:pt x="0" y="3"/>
                  </a:lnTo>
                  <a:lnTo>
                    <a:pt x="5" y="3"/>
                  </a:lnTo>
                  <a:lnTo>
                    <a:pt x="5" y="8"/>
                  </a:lnTo>
                  <a:lnTo>
                    <a:pt x="0" y="8"/>
                  </a:lnTo>
                  <a:close/>
                  <a:moveTo>
                    <a:pt x="6" y="0"/>
                  </a:moveTo>
                  <a:lnTo>
                    <a:pt x="11" y="0"/>
                  </a:lnTo>
                  <a:lnTo>
                    <a:pt x="11" y="5"/>
                  </a:lnTo>
                  <a:lnTo>
                    <a:pt x="6" y="5"/>
                  </a:lnTo>
                  <a:lnTo>
                    <a:pt x="6" y="0"/>
                  </a:lnTo>
                  <a:close/>
                  <a:moveTo>
                    <a:pt x="16" y="0"/>
                  </a:moveTo>
                  <a:lnTo>
                    <a:pt x="20" y="0"/>
                  </a:lnTo>
                  <a:lnTo>
                    <a:pt x="20" y="5"/>
                  </a:lnTo>
                  <a:lnTo>
                    <a:pt x="16" y="5"/>
                  </a:lnTo>
                  <a:lnTo>
                    <a:pt x="16" y="0"/>
                  </a:lnTo>
                  <a:close/>
                  <a:moveTo>
                    <a:pt x="25" y="0"/>
                  </a:moveTo>
                  <a:lnTo>
                    <a:pt x="30" y="0"/>
                  </a:lnTo>
                  <a:lnTo>
                    <a:pt x="30" y="5"/>
                  </a:lnTo>
                  <a:lnTo>
                    <a:pt x="25" y="5"/>
                  </a:lnTo>
                  <a:lnTo>
                    <a:pt x="25" y="0"/>
                  </a:lnTo>
                  <a:close/>
                  <a:moveTo>
                    <a:pt x="34" y="0"/>
                  </a:moveTo>
                  <a:lnTo>
                    <a:pt x="39" y="0"/>
                  </a:lnTo>
                  <a:lnTo>
                    <a:pt x="39" y="5"/>
                  </a:lnTo>
                  <a:lnTo>
                    <a:pt x="34" y="5"/>
                  </a:lnTo>
                  <a:lnTo>
                    <a:pt x="34" y="0"/>
                  </a:lnTo>
                  <a:close/>
                  <a:moveTo>
                    <a:pt x="44" y="0"/>
                  </a:moveTo>
                  <a:lnTo>
                    <a:pt x="49" y="0"/>
                  </a:lnTo>
                  <a:lnTo>
                    <a:pt x="49" y="5"/>
                  </a:lnTo>
                  <a:lnTo>
                    <a:pt x="44" y="5"/>
                  </a:lnTo>
                  <a:lnTo>
                    <a:pt x="44" y="0"/>
                  </a:lnTo>
                  <a:close/>
                  <a:moveTo>
                    <a:pt x="53" y="0"/>
                  </a:moveTo>
                  <a:lnTo>
                    <a:pt x="58" y="0"/>
                  </a:lnTo>
                  <a:lnTo>
                    <a:pt x="58" y="5"/>
                  </a:lnTo>
                  <a:lnTo>
                    <a:pt x="53" y="5"/>
                  </a:lnTo>
                  <a:lnTo>
                    <a:pt x="53" y="0"/>
                  </a:lnTo>
                  <a:close/>
                  <a:moveTo>
                    <a:pt x="63" y="0"/>
                  </a:moveTo>
                  <a:lnTo>
                    <a:pt x="67" y="0"/>
                  </a:lnTo>
                  <a:lnTo>
                    <a:pt x="67" y="5"/>
                  </a:lnTo>
                  <a:lnTo>
                    <a:pt x="63" y="5"/>
                  </a:lnTo>
                  <a:lnTo>
                    <a:pt x="63" y="0"/>
                  </a:lnTo>
                  <a:close/>
                  <a:moveTo>
                    <a:pt x="72" y="0"/>
                  </a:moveTo>
                  <a:lnTo>
                    <a:pt x="77" y="0"/>
                  </a:lnTo>
                  <a:lnTo>
                    <a:pt x="77" y="5"/>
                  </a:lnTo>
                  <a:lnTo>
                    <a:pt x="72" y="5"/>
                  </a:lnTo>
                  <a:lnTo>
                    <a:pt x="72" y="0"/>
                  </a:lnTo>
                  <a:close/>
                  <a:moveTo>
                    <a:pt x="81" y="0"/>
                  </a:moveTo>
                  <a:lnTo>
                    <a:pt x="86" y="0"/>
                  </a:lnTo>
                  <a:lnTo>
                    <a:pt x="86" y="5"/>
                  </a:lnTo>
                  <a:lnTo>
                    <a:pt x="81" y="5"/>
                  </a:lnTo>
                  <a:lnTo>
                    <a:pt x="81" y="0"/>
                  </a:lnTo>
                  <a:close/>
                  <a:moveTo>
                    <a:pt x="91" y="0"/>
                  </a:moveTo>
                  <a:lnTo>
                    <a:pt x="96" y="0"/>
                  </a:lnTo>
                  <a:lnTo>
                    <a:pt x="96" y="5"/>
                  </a:lnTo>
                  <a:lnTo>
                    <a:pt x="91" y="5"/>
                  </a:lnTo>
                  <a:lnTo>
                    <a:pt x="91" y="0"/>
                  </a:lnTo>
                  <a:close/>
                  <a:moveTo>
                    <a:pt x="100" y="0"/>
                  </a:moveTo>
                  <a:lnTo>
                    <a:pt x="105" y="0"/>
                  </a:lnTo>
                  <a:lnTo>
                    <a:pt x="105" y="5"/>
                  </a:lnTo>
                  <a:lnTo>
                    <a:pt x="100" y="5"/>
                  </a:lnTo>
                  <a:lnTo>
                    <a:pt x="100" y="0"/>
                  </a:lnTo>
                  <a:close/>
                  <a:moveTo>
                    <a:pt x="110" y="0"/>
                  </a:moveTo>
                  <a:lnTo>
                    <a:pt x="114" y="0"/>
                  </a:lnTo>
                  <a:lnTo>
                    <a:pt x="114" y="5"/>
                  </a:lnTo>
                  <a:lnTo>
                    <a:pt x="110" y="5"/>
                  </a:lnTo>
                  <a:lnTo>
                    <a:pt x="110" y="0"/>
                  </a:lnTo>
                  <a:close/>
                  <a:moveTo>
                    <a:pt x="119" y="0"/>
                  </a:moveTo>
                  <a:lnTo>
                    <a:pt x="124" y="0"/>
                  </a:lnTo>
                  <a:lnTo>
                    <a:pt x="124" y="5"/>
                  </a:lnTo>
                  <a:lnTo>
                    <a:pt x="119" y="5"/>
                  </a:lnTo>
                  <a:lnTo>
                    <a:pt x="119" y="0"/>
                  </a:lnTo>
                  <a:close/>
                  <a:moveTo>
                    <a:pt x="128" y="0"/>
                  </a:moveTo>
                  <a:lnTo>
                    <a:pt x="133" y="0"/>
                  </a:lnTo>
                  <a:lnTo>
                    <a:pt x="133" y="5"/>
                  </a:lnTo>
                  <a:lnTo>
                    <a:pt x="128" y="5"/>
                  </a:lnTo>
                  <a:lnTo>
                    <a:pt x="128" y="0"/>
                  </a:lnTo>
                  <a:close/>
                  <a:moveTo>
                    <a:pt x="138" y="0"/>
                  </a:moveTo>
                  <a:lnTo>
                    <a:pt x="142" y="0"/>
                  </a:lnTo>
                  <a:lnTo>
                    <a:pt x="142" y="5"/>
                  </a:lnTo>
                  <a:lnTo>
                    <a:pt x="138" y="5"/>
                  </a:lnTo>
                  <a:lnTo>
                    <a:pt x="138" y="0"/>
                  </a:lnTo>
                  <a:close/>
                  <a:moveTo>
                    <a:pt x="147" y="0"/>
                  </a:moveTo>
                  <a:lnTo>
                    <a:pt x="152" y="0"/>
                  </a:lnTo>
                  <a:lnTo>
                    <a:pt x="152" y="5"/>
                  </a:lnTo>
                  <a:lnTo>
                    <a:pt x="147" y="5"/>
                  </a:lnTo>
                  <a:lnTo>
                    <a:pt x="147" y="0"/>
                  </a:lnTo>
                  <a:close/>
                  <a:moveTo>
                    <a:pt x="157" y="0"/>
                  </a:moveTo>
                  <a:lnTo>
                    <a:pt x="161" y="0"/>
                  </a:lnTo>
                  <a:lnTo>
                    <a:pt x="161" y="5"/>
                  </a:lnTo>
                  <a:lnTo>
                    <a:pt x="157" y="5"/>
                  </a:lnTo>
                  <a:lnTo>
                    <a:pt x="157" y="0"/>
                  </a:lnTo>
                  <a:close/>
                  <a:moveTo>
                    <a:pt x="166" y="0"/>
                  </a:moveTo>
                  <a:lnTo>
                    <a:pt x="171" y="0"/>
                  </a:lnTo>
                  <a:lnTo>
                    <a:pt x="171" y="5"/>
                  </a:lnTo>
                  <a:lnTo>
                    <a:pt x="166" y="5"/>
                  </a:lnTo>
                  <a:lnTo>
                    <a:pt x="166" y="0"/>
                  </a:lnTo>
                  <a:close/>
                  <a:moveTo>
                    <a:pt x="175" y="0"/>
                  </a:moveTo>
                  <a:lnTo>
                    <a:pt x="180" y="0"/>
                  </a:lnTo>
                  <a:lnTo>
                    <a:pt x="180" y="5"/>
                  </a:lnTo>
                  <a:lnTo>
                    <a:pt x="175" y="5"/>
                  </a:lnTo>
                  <a:lnTo>
                    <a:pt x="175" y="0"/>
                  </a:lnTo>
                  <a:close/>
                  <a:moveTo>
                    <a:pt x="185" y="0"/>
                  </a:moveTo>
                  <a:lnTo>
                    <a:pt x="189" y="0"/>
                  </a:lnTo>
                  <a:lnTo>
                    <a:pt x="189" y="5"/>
                  </a:lnTo>
                  <a:lnTo>
                    <a:pt x="185" y="5"/>
                  </a:lnTo>
                  <a:lnTo>
                    <a:pt x="185" y="0"/>
                  </a:lnTo>
                  <a:close/>
                  <a:moveTo>
                    <a:pt x="194" y="0"/>
                  </a:moveTo>
                  <a:lnTo>
                    <a:pt x="199" y="0"/>
                  </a:lnTo>
                  <a:lnTo>
                    <a:pt x="199" y="5"/>
                  </a:lnTo>
                  <a:lnTo>
                    <a:pt x="194" y="5"/>
                  </a:lnTo>
                  <a:lnTo>
                    <a:pt x="194" y="0"/>
                  </a:lnTo>
                  <a:close/>
                  <a:moveTo>
                    <a:pt x="204" y="0"/>
                  </a:moveTo>
                  <a:lnTo>
                    <a:pt x="208" y="0"/>
                  </a:lnTo>
                  <a:lnTo>
                    <a:pt x="208" y="5"/>
                  </a:lnTo>
                  <a:lnTo>
                    <a:pt x="204" y="5"/>
                  </a:lnTo>
                  <a:lnTo>
                    <a:pt x="204" y="0"/>
                  </a:lnTo>
                  <a:close/>
                  <a:moveTo>
                    <a:pt x="213" y="0"/>
                  </a:moveTo>
                  <a:lnTo>
                    <a:pt x="218" y="0"/>
                  </a:lnTo>
                  <a:lnTo>
                    <a:pt x="218" y="5"/>
                  </a:lnTo>
                  <a:lnTo>
                    <a:pt x="213" y="5"/>
                  </a:lnTo>
                  <a:lnTo>
                    <a:pt x="213" y="0"/>
                  </a:lnTo>
                  <a:close/>
                  <a:moveTo>
                    <a:pt x="222" y="0"/>
                  </a:moveTo>
                  <a:lnTo>
                    <a:pt x="227" y="0"/>
                  </a:lnTo>
                  <a:lnTo>
                    <a:pt x="227" y="5"/>
                  </a:lnTo>
                  <a:lnTo>
                    <a:pt x="222" y="5"/>
                  </a:lnTo>
                  <a:lnTo>
                    <a:pt x="222" y="0"/>
                  </a:lnTo>
                  <a:close/>
                  <a:moveTo>
                    <a:pt x="232" y="0"/>
                  </a:moveTo>
                  <a:lnTo>
                    <a:pt x="236" y="0"/>
                  </a:lnTo>
                  <a:lnTo>
                    <a:pt x="236" y="5"/>
                  </a:lnTo>
                  <a:lnTo>
                    <a:pt x="232" y="5"/>
                  </a:lnTo>
                  <a:lnTo>
                    <a:pt x="232" y="0"/>
                  </a:lnTo>
                  <a:close/>
                  <a:moveTo>
                    <a:pt x="241" y="0"/>
                  </a:moveTo>
                  <a:lnTo>
                    <a:pt x="246" y="0"/>
                  </a:lnTo>
                  <a:lnTo>
                    <a:pt x="246" y="5"/>
                  </a:lnTo>
                  <a:lnTo>
                    <a:pt x="241" y="5"/>
                  </a:lnTo>
                  <a:lnTo>
                    <a:pt x="241" y="0"/>
                  </a:lnTo>
                  <a:close/>
                  <a:moveTo>
                    <a:pt x="250" y="0"/>
                  </a:moveTo>
                  <a:lnTo>
                    <a:pt x="255" y="0"/>
                  </a:lnTo>
                  <a:lnTo>
                    <a:pt x="255" y="5"/>
                  </a:lnTo>
                  <a:lnTo>
                    <a:pt x="250" y="5"/>
                  </a:lnTo>
                  <a:lnTo>
                    <a:pt x="250" y="0"/>
                  </a:lnTo>
                  <a:close/>
                  <a:moveTo>
                    <a:pt x="260" y="0"/>
                  </a:moveTo>
                  <a:lnTo>
                    <a:pt x="265" y="0"/>
                  </a:lnTo>
                  <a:lnTo>
                    <a:pt x="265" y="5"/>
                  </a:lnTo>
                  <a:lnTo>
                    <a:pt x="260" y="5"/>
                  </a:lnTo>
                  <a:lnTo>
                    <a:pt x="260" y="0"/>
                  </a:lnTo>
                  <a:close/>
                  <a:moveTo>
                    <a:pt x="269" y="0"/>
                  </a:moveTo>
                  <a:lnTo>
                    <a:pt x="274" y="0"/>
                  </a:lnTo>
                  <a:lnTo>
                    <a:pt x="274" y="5"/>
                  </a:lnTo>
                  <a:lnTo>
                    <a:pt x="269" y="5"/>
                  </a:lnTo>
                  <a:lnTo>
                    <a:pt x="269" y="0"/>
                  </a:lnTo>
                  <a:close/>
                  <a:moveTo>
                    <a:pt x="279" y="0"/>
                  </a:moveTo>
                  <a:lnTo>
                    <a:pt x="283" y="0"/>
                  </a:lnTo>
                  <a:lnTo>
                    <a:pt x="283" y="5"/>
                  </a:lnTo>
                  <a:lnTo>
                    <a:pt x="279" y="5"/>
                  </a:lnTo>
                  <a:lnTo>
                    <a:pt x="279" y="0"/>
                  </a:lnTo>
                  <a:close/>
                  <a:moveTo>
                    <a:pt x="288" y="0"/>
                  </a:moveTo>
                  <a:lnTo>
                    <a:pt x="293" y="0"/>
                  </a:lnTo>
                  <a:lnTo>
                    <a:pt x="293" y="5"/>
                  </a:lnTo>
                  <a:lnTo>
                    <a:pt x="288" y="5"/>
                  </a:lnTo>
                  <a:lnTo>
                    <a:pt x="288" y="0"/>
                  </a:lnTo>
                  <a:close/>
                  <a:moveTo>
                    <a:pt x="297" y="0"/>
                  </a:moveTo>
                  <a:lnTo>
                    <a:pt x="302" y="0"/>
                  </a:lnTo>
                  <a:lnTo>
                    <a:pt x="302" y="5"/>
                  </a:lnTo>
                  <a:lnTo>
                    <a:pt x="297" y="5"/>
                  </a:lnTo>
                  <a:lnTo>
                    <a:pt x="297" y="0"/>
                  </a:lnTo>
                  <a:close/>
                  <a:moveTo>
                    <a:pt x="307" y="0"/>
                  </a:moveTo>
                  <a:lnTo>
                    <a:pt x="312" y="0"/>
                  </a:lnTo>
                  <a:lnTo>
                    <a:pt x="312" y="5"/>
                  </a:lnTo>
                  <a:lnTo>
                    <a:pt x="307" y="5"/>
                  </a:lnTo>
                  <a:lnTo>
                    <a:pt x="307" y="0"/>
                  </a:lnTo>
                  <a:close/>
                  <a:moveTo>
                    <a:pt x="316" y="0"/>
                  </a:moveTo>
                  <a:lnTo>
                    <a:pt x="321" y="0"/>
                  </a:lnTo>
                  <a:lnTo>
                    <a:pt x="321" y="5"/>
                  </a:lnTo>
                  <a:lnTo>
                    <a:pt x="316" y="5"/>
                  </a:lnTo>
                  <a:lnTo>
                    <a:pt x="316" y="0"/>
                  </a:lnTo>
                  <a:close/>
                  <a:moveTo>
                    <a:pt x="326" y="0"/>
                  </a:moveTo>
                  <a:lnTo>
                    <a:pt x="330" y="0"/>
                  </a:lnTo>
                  <a:lnTo>
                    <a:pt x="330" y="5"/>
                  </a:lnTo>
                  <a:lnTo>
                    <a:pt x="326" y="5"/>
                  </a:lnTo>
                  <a:lnTo>
                    <a:pt x="326" y="0"/>
                  </a:lnTo>
                  <a:close/>
                  <a:moveTo>
                    <a:pt x="335" y="0"/>
                  </a:moveTo>
                  <a:lnTo>
                    <a:pt x="340" y="0"/>
                  </a:lnTo>
                  <a:lnTo>
                    <a:pt x="340" y="5"/>
                  </a:lnTo>
                  <a:lnTo>
                    <a:pt x="335" y="5"/>
                  </a:lnTo>
                  <a:lnTo>
                    <a:pt x="335" y="0"/>
                  </a:lnTo>
                  <a:close/>
                  <a:moveTo>
                    <a:pt x="344" y="0"/>
                  </a:moveTo>
                  <a:lnTo>
                    <a:pt x="349" y="0"/>
                  </a:lnTo>
                  <a:lnTo>
                    <a:pt x="349" y="5"/>
                  </a:lnTo>
                  <a:lnTo>
                    <a:pt x="344" y="5"/>
                  </a:lnTo>
                  <a:lnTo>
                    <a:pt x="344" y="0"/>
                  </a:lnTo>
                  <a:close/>
                  <a:moveTo>
                    <a:pt x="354" y="0"/>
                  </a:moveTo>
                  <a:lnTo>
                    <a:pt x="359" y="0"/>
                  </a:lnTo>
                  <a:lnTo>
                    <a:pt x="359" y="5"/>
                  </a:lnTo>
                  <a:lnTo>
                    <a:pt x="354" y="5"/>
                  </a:lnTo>
                  <a:lnTo>
                    <a:pt x="354" y="0"/>
                  </a:lnTo>
                  <a:close/>
                  <a:moveTo>
                    <a:pt x="363" y="0"/>
                  </a:moveTo>
                  <a:lnTo>
                    <a:pt x="368" y="0"/>
                  </a:lnTo>
                  <a:lnTo>
                    <a:pt x="368" y="5"/>
                  </a:lnTo>
                  <a:lnTo>
                    <a:pt x="363" y="5"/>
                  </a:lnTo>
                  <a:lnTo>
                    <a:pt x="363" y="0"/>
                  </a:lnTo>
                  <a:close/>
                  <a:moveTo>
                    <a:pt x="373" y="0"/>
                  </a:moveTo>
                  <a:lnTo>
                    <a:pt x="377" y="0"/>
                  </a:lnTo>
                  <a:lnTo>
                    <a:pt x="377" y="5"/>
                  </a:lnTo>
                  <a:lnTo>
                    <a:pt x="373" y="5"/>
                  </a:lnTo>
                  <a:lnTo>
                    <a:pt x="373" y="0"/>
                  </a:lnTo>
                  <a:close/>
                  <a:moveTo>
                    <a:pt x="382" y="0"/>
                  </a:moveTo>
                  <a:lnTo>
                    <a:pt x="387" y="0"/>
                  </a:lnTo>
                  <a:lnTo>
                    <a:pt x="387" y="5"/>
                  </a:lnTo>
                  <a:lnTo>
                    <a:pt x="382" y="5"/>
                  </a:lnTo>
                  <a:lnTo>
                    <a:pt x="382" y="0"/>
                  </a:lnTo>
                  <a:close/>
                  <a:moveTo>
                    <a:pt x="391" y="0"/>
                  </a:moveTo>
                  <a:lnTo>
                    <a:pt x="396" y="0"/>
                  </a:lnTo>
                  <a:lnTo>
                    <a:pt x="396" y="5"/>
                  </a:lnTo>
                  <a:lnTo>
                    <a:pt x="391" y="5"/>
                  </a:lnTo>
                  <a:lnTo>
                    <a:pt x="391" y="0"/>
                  </a:lnTo>
                  <a:close/>
                  <a:moveTo>
                    <a:pt x="401" y="0"/>
                  </a:moveTo>
                  <a:lnTo>
                    <a:pt x="405" y="0"/>
                  </a:lnTo>
                  <a:lnTo>
                    <a:pt x="405" y="5"/>
                  </a:lnTo>
                  <a:lnTo>
                    <a:pt x="401" y="5"/>
                  </a:lnTo>
                  <a:lnTo>
                    <a:pt x="401" y="0"/>
                  </a:lnTo>
                  <a:close/>
                  <a:moveTo>
                    <a:pt x="410" y="0"/>
                  </a:moveTo>
                  <a:lnTo>
                    <a:pt x="415" y="0"/>
                  </a:lnTo>
                  <a:lnTo>
                    <a:pt x="415" y="5"/>
                  </a:lnTo>
                  <a:lnTo>
                    <a:pt x="410" y="5"/>
                  </a:lnTo>
                  <a:lnTo>
                    <a:pt x="410" y="0"/>
                  </a:lnTo>
                  <a:close/>
                  <a:moveTo>
                    <a:pt x="420" y="0"/>
                  </a:moveTo>
                  <a:lnTo>
                    <a:pt x="424" y="0"/>
                  </a:lnTo>
                  <a:lnTo>
                    <a:pt x="424" y="5"/>
                  </a:lnTo>
                  <a:lnTo>
                    <a:pt x="420" y="5"/>
                  </a:lnTo>
                  <a:lnTo>
                    <a:pt x="420" y="0"/>
                  </a:lnTo>
                  <a:close/>
                  <a:moveTo>
                    <a:pt x="429" y="0"/>
                  </a:moveTo>
                  <a:lnTo>
                    <a:pt x="434" y="0"/>
                  </a:lnTo>
                  <a:lnTo>
                    <a:pt x="434" y="5"/>
                  </a:lnTo>
                  <a:lnTo>
                    <a:pt x="429" y="5"/>
                  </a:lnTo>
                  <a:lnTo>
                    <a:pt x="429" y="0"/>
                  </a:lnTo>
                  <a:close/>
                  <a:moveTo>
                    <a:pt x="438" y="0"/>
                  </a:moveTo>
                  <a:lnTo>
                    <a:pt x="443" y="0"/>
                  </a:lnTo>
                  <a:lnTo>
                    <a:pt x="443" y="5"/>
                  </a:lnTo>
                  <a:lnTo>
                    <a:pt x="438" y="5"/>
                  </a:lnTo>
                  <a:lnTo>
                    <a:pt x="438" y="0"/>
                  </a:lnTo>
                  <a:close/>
                  <a:moveTo>
                    <a:pt x="448" y="0"/>
                  </a:moveTo>
                  <a:lnTo>
                    <a:pt x="452" y="0"/>
                  </a:lnTo>
                  <a:lnTo>
                    <a:pt x="452" y="5"/>
                  </a:lnTo>
                  <a:lnTo>
                    <a:pt x="448" y="5"/>
                  </a:lnTo>
                  <a:lnTo>
                    <a:pt x="448" y="0"/>
                  </a:lnTo>
                  <a:close/>
                  <a:moveTo>
                    <a:pt x="457" y="0"/>
                  </a:moveTo>
                  <a:lnTo>
                    <a:pt x="462" y="0"/>
                  </a:lnTo>
                  <a:lnTo>
                    <a:pt x="462" y="5"/>
                  </a:lnTo>
                  <a:lnTo>
                    <a:pt x="457" y="5"/>
                  </a:lnTo>
                  <a:lnTo>
                    <a:pt x="457" y="0"/>
                  </a:lnTo>
                  <a:close/>
                  <a:moveTo>
                    <a:pt x="467" y="0"/>
                  </a:moveTo>
                  <a:lnTo>
                    <a:pt x="471" y="0"/>
                  </a:lnTo>
                  <a:lnTo>
                    <a:pt x="471" y="5"/>
                  </a:lnTo>
                  <a:lnTo>
                    <a:pt x="467" y="5"/>
                  </a:lnTo>
                  <a:lnTo>
                    <a:pt x="467" y="0"/>
                  </a:lnTo>
                  <a:close/>
                  <a:moveTo>
                    <a:pt x="476" y="0"/>
                  </a:moveTo>
                  <a:lnTo>
                    <a:pt x="481" y="0"/>
                  </a:lnTo>
                  <a:lnTo>
                    <a:pt x="481" y="5"/>
                  </a:lnTo>
                  <a:lnTo>
                    <a:pt x="476" y="5"/>
                  </a:lnTo>
                  <a:lnTo>
                    <a:pt x="476" y="0"/>
                  </a:lnTo>
                  <a:close/>
                  <a:moveTo>
                    <a:pt x="485" y="0"/>
                  </a:moveTo>
                  <a:lnTo>
                    <a:pt x="490" y="0"/>
                  </a:lnTo>
                  <a:lnTo>
                    <a:pt x="490" y="5"/>
                  </a:lnTo>
                  <a:lnTo>
                    <a:pt x="485" y="5"/>
                  </a:lnTo>
                  <a:lnTo>
                    <a:pt x="485" y="0"/>
                  </a:lnTo>
                  <a:close/>
                  <a:moveTo>
                    <a:pt x="495" y="0"/>
                  </a:moveTo>
                  <a:lnTo>
                    <a:pt x="499" y="0"/>
                  </a:lnTo>
                  <a:lnTo>
                    <a:pt x="499" y="5"/>
                  </a:lnTo>
                  <a:lnTo>
                    <a:pt x="495" y="5"/>
                  </a:lnTo>
                  <a:lnTo>
                    <a:pt x="495" y="0"/>
                  </a:lnTo>
                  <a:close/>
                  <a:moveTo>
                    <a:pt x="504" y="0"/>
                  </a:moveTo>
                  <a:lnTo>
                    <a:pt x="509" y="0"/>
                  </a:lnTo>
                  <a:lnTo>
                    <a:pt x="509" y="5"/>
                  </a:lnTo>
                  <a:lnTo>
                    <a:pt x="504" y="5"/>
                  </a:lnTo>
                  <a:lnTo>
                    <a:pt x="504" y="0"/>
                  </a:lnTo>
                  <a:close/>
                  <a:moveTo>
                    <a:pt x="514" y="0"/>
                  </a:moveTo>
                  <a:lnTo>
                    <a:pt x="518" y="0"/>
                  </a:lnTo>
                  <a:lnTo>
                    <a:pt x="518" y="5"/>
                  </a:lnTo>
                  <a:lnTo>
                    <a:pt x="514" y="5"/>
                  </a:lnTo>
                  <a:lnTo>
                    <a:pt x="514" y="0"/>
                  </a:lnTo>
                  <a:close/>
                  <a:moveTo>
                    <a:pt x="523" y="0"/>
                  </a:moveTo>
                  <a:lnTo>
                    <a:pt x="528" y="0"/>
                  </a:lnTo>
                  <a:lnTo>
                    <a:pt x="528" y="5"/>
                  </a:lnTo>
                  <a:lnTo>
                    <a:pt x="523" y="5"/>
                  </a:lnTo>
                  <a:lnTo>
                    <a:pt x="523" y="0"/>
                  </a:lnTo>
                  <a:close/>
                  <a:moveTo>
                    <a:pt x="532" y="0"/>
                  </a:moveTo>
                  <a:lnTo>
                    <a:pt x="537" y="0"/>
                  </a:lnTo>
                  <a:lnTo>
                    <a:pt x="537" y="5"/>
                  </a:lnTo>
                  <a:lnTo>
                    <a:pt x="532" y="5"/>
                  </a:lnTo>
                  <a:lnTo>
                    <a:pt x="532" y="0"/>
                  </a:lnTo>
                  <a:close/>
                  <a:moveTo>
                    <a:pt x="542" y="0"/>
                  </a:moveTo>
                  <a:lnTo>
                    <a:pt x="546" y="0"/>
                  </a:lnTo>
                  <a:lnTo>
                    <a:pt x="546" y="5"/>
                  </a:lnTo>
                  <a:lnTo>
                    <a:pt x="542" y="5"/>
                  </a:lnTo>
                  <a:lnTo>
                    <a:pt x="542" y="0"/>
                  </a:lnTo>
                  <a:close/>
                  <a:moveTo>
                    <a:pt x="551" y="0"/>
                  </a:moveTo>
                  <a:lnTo>
                    <a:pt x="556" y="0"/>
                  </a:lnTo>
                  <a:lnTo>
                    <a:pt x="556" y="5"/>
                  </a:lnTo>
                  <a:lnTo>
                    <a:pt x="551" y="5"/>
                  </a:lnTo>
                  <a:lnTo>
                    <a:pt x="551" y="0"/>
                  </a:lnTo>
                  <a:close/>
                  <a:moveTo>
                    <a:pt x="560" y="0"/>
                  </a:moveTo>
                  <a:lnTo>
                    <a:pt x="565" y="0"/>
                  </a:lnTo>
                  <a:lnTo>
                    <a:pt x="565" y="5"/>
                  </a:lnTo>
                  <a:lnTo>
                    <a:pt x="560" y="5"/>
                  </a:lnTo>
                  <a:lnTo>
                    <a:pt x="560" y="0"/>
                  </a:lnTo>
                  <a:close/>
                  <a:moveTo>
                    <a:pt x="570" y="0"/>
                  </a:moveTo>
                  <a:lnTo>
                    <a:pt x="575" y="0"/>
                  </a:lnTo>
                  <a:lnTo>
                    <a:pt x="575" y="5"/>
                  </a:lnTo>
                  <a:lnTo>
                    <a:pt x="570" y="5"/>
                  </a:lnTo>
                  <a:lnTo>
                    <a:pt x="570" y="0"/>
                  </a:lnTo>
                  <a:close/>
                  <a:moveTo>
                    <a:pt x="579" y="0"/>
                  </a:moveTo>
                  <a:lnTo>
                    <a:pt x="584" y="0"/>
                  </a:lnTo>
                  <a:lnTo>
                    <a:pt x="584" y="5"/>
                  </a:lnTo>
                  <a:lnTo>
                    <a:pt x="579" y="5"/>
                  </a:lnTo>
                  <a:lnTo>
                    <a:pt x="579" y="0"/>
                  </a:lnTo>
                  <a:close/>
                  <a:moveTo>
                    <a:pt x="589" y="0"/>
                  </a:moveTo>
                  <a:lnTo>
                    <a:pt x="593" y="0"/>
                  </a:lnTo>
                  <a:lnTo>
                    <a:pt x="593" y="5"/>
                  </a:lnTo>
                  <a:lnTo>
                    <a:pt x="589" y="5"/>
                  </a:lnTo>
                  <a:lnTo>
                    <a:pt x="589" y="0"/>
                  </a:lnTo>
                  <a:close/>
                  <a:moveTo>
                    <a:pt x="598" y="0"/>
                  </a:moveTo>
                  <a:lnTo>
                    <a:pt x="603" y="0"/>
                  </a:lnTo>
                  <a:lnTo>
                    <a:pt x="603" y="5"/>
                  </a:lnTo>
                  <a:lnTo>
                    <a:pt x="598" y="5"/>
                  </a:lnTo>
                  <a:lnTo>
                    <a:pt x="598" y="0"/>
                  </a:lnTo>
                  <a:close/>
                  <a:moveTo>
                    <a:pt x="607" y="0"/>
                  </a:moveTo>
                  <a:lnTo>
                    <a:pt x="612" y="0"/>
                  </a:lnTo>
                  <a:lnTo>
                    <a:pt x="612" y="5"/>
                  </a:lnTo>
                  <a:lnTo>
                    <a:pt x="607" y="5"/>
                  </a:lnTo>
                  <a:lnTo>
                    <a:pt x="607" y="0"/>
                  </a:lnTo>
                  <a:close/>
                  <a:moveTo>
                    <a:pt x="617" y="0"/>
                  </a:moveTo>
                  <a:lnTo>
                    <a:pt x="622" y="0"/>
                  </a:lnTo>
                  <a:lnTo>
                    <a:pt x="622" y="5"/>
                  </a:lnTo>
                  <a:lnTo>
                    <a:pt x="617" y="5"/>
                  </a:lnTo>
                  <a:lnTo>
                    <a:pt x="617" y="0"/>
                  </a:lnTo>
                  <a:close/>
                  <a:moveTo>
                    <a:pt x="626" y="0"/>
                  </a:moveTo>
                  <a:lnTo>
                    <a:pt x="631" y="0"/>
                  </a:lnTo>
                  <a:lnTo>
                    <a:pt x="631" y="5"/>
                  </a:lnTo>
                  <a:lnTo>
                    <a:pt x="626" y="5"/>
                  </a:lnTo>
                  <a:lnTo>
                    <a:pt x="626" y="0"/>
                  </a:lnTo>
                  <a:close/>
                  <a:moveTo>
                    <a:pt x="636" y="0"/>
                  </a:moveTo>
                  <a:lnTo>
                    <a:pt x="640" y="0"/>
                  </a:lnTo>
                  <a:lnTo>
                    <a:pt x="640" y="5"/>
                  </a:lnTo>
                  <a:lnTo>
                    <a:pt x="636" y="5"/>
                  </a:lnTo>
                  <a:lnTo>
                    <a:pt x="636" y="0"/>
                  </a:lnTo>
                  <a:close/>
                  <a:moveTo>
                    <a:pt x="645" y="0"/>
                  </a:moveTo>
                  <a:lnTo>
                    <a:pt x="650" y="0"/>
                  </a:lnTo>
                  <a:lnTo>
                    <a:pt x="650" y="5"/>
                  </a:lnTo>
                  <a:lnTo>
                    <a:pt x="645" y="5"/>
                  </a:lnTo>
                  <a:lnTo>
                    <a:pt x="645" y="0"/>
                  </a:lnTo>
                  <a:close/>
                  <a:moveTo>
                    <a:pt x="654" y="0"/>
                  </a:moveTo>
                  <a:lnTo>
                    <a:pt x="659" y="0"/>
                  </a:lnTo>
                  <a:lnTo>
                    <a:pt x="659" y="5"/>
                  </a:lnTo>
                  <a:lnTo>
                    <a:pt x="654" y="5"/>
                  </a:lnTo>
                  <a:lnTo>
                    <a:pt x="654" y="0"/>
                  </a:lnTo>
                  <a:close/>
                  <a:moveTo>
                    <a:pt x="664" y="0"/>
                  </a:moveTo>
                  <a:lnTo>
                    <a:pt x="669" y="0"/>
                  </a:lnTo>
                  <a:lnTo>
                    <a:pt x="669" y="5"/>
                  </a:lnTo>
                  <a:lnTo>
                    <a:pt x="664" y="5"/>
                  </a:lnTo>
                  <a:lnTo>
                    <a:pt x="664" y="0"/>
                  </a:lnTo>
                  <a:close/>
                  <a:moveTo>
                    <a:pt x="673" y="0"/>
                  </a:moveTo>
                  <a:lnTo>
                    <a:pt x="678" y="0"/>
                  </a:lnTo>
                  <a:lnTo>
                    <a:pt x="678" y="5"/>
                  </a:lnTo>
                  <a:lnTo>
                    <a:pt x="673" y="5"/>
                  </a:lnTo>
                  <a:lnTo>
                    <a:pt x="673" y="0"/>
                  </a:lnTo>
                  <a:close/>
                  <a:moveTo>
                    <a:pt x="683" y="0"/>
                  </a:moveTo>
                  <a:lnTo>
                    <a:pt x="687" y="0"/>
                  </a:lnTo>
                  <a:lnTo>
                    <a:pt x="687" y="5"/>
                  </a:lnTo>
                  <a:lnTo>
                    <a:pt x="683" y="5"/>
                  </a:lnTo>
                  <a:lnTo>
                    <a:pt x="683" y="0"/>
                  </a:lnTo>
                  <a:close/>
                  <a:moveTo>
                    <a:pt x="692" y="0"/>
                  </a:moveTo>
                  <a:lnTo>
                    <a:pt x="697" y="0"/>
                  </a:lnTo>
                  <a:lnTo>
                    <a:pt x="697" y="5"/>
                  </a:lnTo>
                  <a:lnTo>
                    <a:pt x="692" y="5"/>
                  </a:lnTo>
                  <a:lnTo>
                    <a:pt x="692" y="0"/>
                  </a:lnTo>
                  <a:close/>
                  <a:moveTo>
                    <a:pt x="701" y="0"/>
                  </a:moveTo>
                  <a:lnTo>
                    <a:pt x="706" y="0"/>
                  </a:lnTo>
                  <a:lnTo>
                    <a:pt x="706" y="5"/>
                  </a:lnTo>
                  <a:lnTo>
                    <a:pt x="701" y="5"/>
                  </a:lnTo>
                  <a:lnTo>
                    <a:pt x="701" y="0"/>
                  </a:lnTo>
                  <a:close/>
                  <a:moveTo>
                    <a:pt x="711" y="0"/>
                  </a:moveTo>
                  <a:lnTo>
                    <a:pt x="715" y="0"/>
                  </a:lnTo>
                  <a:lnTo>
                    <a:pt x="715" y="5"/>
                  </a:lnTo>
                  <a:lnTo>
                    <a:pt x="711" y="5"/>
                  </a:lnTo>
                  <a:lnTo>
                    <a:pt x="711" y="0"/>
                  </a:lnTo>
                  <a:close/>
                  <a:moveTo>
                    <a:pt x="720" y="0"/>
                  </a:moveTo>
                  <a:lnTo>
                    <a:pt x="725" y="0"/>
                  </a:lnTo>
                  <a:lnTo>
                    <a:pt x="725" y="5"/>
                  </a:lnTo>
                  <a:lnTo>
                    <a:pt x="720" y="5"/>
                  </a:lnTo>
                  <a:lnTo>
                    <a:pt x="720" y="0"/>
                  </a:lnTo>
                  <a:close/>
                  <a:moveTo>
                    <a:pt x="730" y="0"/>
                  </a:moveTo>
                  <a:lnTo>
                    <a:pt x="734" y="0"/>
                  </a:lnTo>
                  <a:lnTo>
                    <a:pt x="734" y="5"/>
                  </a:lnTo>
                  <a:lnTo>
                    <a:pt x="730" y="5"/>
                  </a:lnTo>
                  <a:lnTo>
                    <a:pt x="730" y="0"/>
                  </a:lnTo>
                  <a:close/>
                  <a:moveTo>
                    <a:pt x="739" y="0"/>
                  </a:moveTo>
                  <a:lnTo>
                    <a:pt x="744" y="0"/>
                  </a:lnTo>
                  <a:lnTo>
                    <a:pt x="744" y="5"/>
                  </a:lnTo>
                  <a:lnTo>
                    <a:pt x="739" y="5"/>
                  </a:lnTo>
                  <a:lnTo>
                    <a:pt x="739" y="0"/>
                  </a:lnTo>
                  <a:close/>
                  <a:moveTo>
                    <a:pt x="748" y="0"/>
                  </a:moveTo>
                  <a:lnTo>
                    <a:pt x="753" y="0"/>
                  </a:lnTo>
                  <a:lnTo>
                    <a:pt x="753" y="5"/>
                  </a:lnTo>
                  <a:lnTo>
                    <a:pt x="748" y="5"/>
                  </a:lnTo>
                  <a:lnTo>
                    <a:pt x="748" y="0"/>
                  </a:lnTo>
                  <a:close/>
                  <a:moveTo>
                    <a:pt x="758" y="0"/>
                  </a:moveTo>
                  <a:lnTo>
                    <a:pt x="762" y="0"/>
                  </a:lnTo>
                  <a:lnTo>
                    <a:pt x="762" y="5"/>
                  </a:lnTo>
                  <a:lnTo>
                    <a:pt x="758" y="5"/>
                  </a:lnTo>
                  <a:lnTo>
                    <a:pt x="758" y="0"/>
                  </a:lnTo>
                  <a:close/>
                  <a:moveTo>
                    <a:pt x="767" y="0"/>
                  </a:moveTo>
                  <a:lnTo>
                    <a:pt x="772" y="0"/>
                  </a:lnTo>
                  <a:lnTo>
                    <a:pt x="772" y="5"/>
                  </a:lnTo>
                  <a:lnTo>
                    <a:pt x="767" y="5"/>
                  </a:lnTo>
                  <a:lnTo>
                    <a:pt x="767" y="0"/>
                  </a:lnTo>
                  <a:close/>
                  <a:moveTo>
                    <a:pt x="777" y="0"/>
                  </a:moveTo>
                  <a:lnTo>
                    <a:pt x="781" y="0"/>
                  </a:lnTo>
                  <a:lnTo>
                    <a:pt x="781" y="5"/>
                  </a:lnTo>
                  <a:lnTo>
                    <a:pt x="777" y="5"/>
                  </a:lnTo>
                  <a:lnTo>
                    <a:pt x="777" y="0"/>
                  </a:lnTo>
                  <a:close/>
                  <a:moveTo>
                    <a:pt x="786" y="0"/>
                  </a:moveTo>
                  <a:lnTo>
                    <a:pt x="791" y="0"/>
                  </a:lnTo>
                  <a:lnTo>
                    <a:pt x="791" y="5"/>
                  </a:lnTo>
                  <a:lnTo>
                    <a:pt x="786" y="5"/>
                  </a:lnTo>
                  <a:lnTo>
                    <a:pt x="786" y="0"/>
                  </a:lnTo>
                  <a:close/>
                  <a:moveTo>
                    <a:pt x="795" y="0"/>
                  </a:moveTo>
                  <a:lnTo>
                    <a:pt x="800" y="0"/>
                  </a:lnTo>
                  <a:lnTo>
                    <a:pt x="800" y="5"/>
                  </a:lnTo>
                  <a:lnTo>
                    <a:pt x="795" y="5"/>
                  </a:lnTo>
                  <a:lnTo>
                    <a:pt x="795" y="0"/>
                  </a:lnTo>
                  <a:close/>
                  <a:moveTo>
                    <a:pt x="805" y="0"/>
                  </a:moveTo>
                  <a:lnTo>
                    <a:pt x="809" y="0"/>
                  </a:lnTo>
                  <a:lnTo>
                    <a:pt x="809" y="5"/>
                  </a:lnTo>
                  <a:lnTo>
                    <a:pt x="805" y="5"/>
                  </a:lnTo>
                  <a:lnTo>
                    <a:pt x="805" y="0"/>
                  </a:lnTo>
                  <a:close/>
                  <a:moveTo>
                    <a:pt x="814" y="0"/>
                  </a:moveTo>
                  <a:lnTo>
                    <a:pt x="819" y="0"/>
                  </a:lnTo>
                  <a:lnTo>
                    <a:pt x="819" y="5"/>
                  </a:lnTo>
                  <a:lnTo>
                    <a:pt x="814" y="5"/>
                  </a:lnTo>
                  <a:lnTo>
                    <a:pt x="814" y="0"/>
                  </a:lnTo>
                  <a:close/>
                  <a:moveTo>
                    <a:pt x="823" y="0"/>
                  </a:moveTo>
                  <a:lnTo>
                    <a:pt x="828" y="0"/>
                  </a:lnTo>
                  <a:lnTo>
                    <a:pt x="828" y="5"/>
                  </a:lnTo>
                  <a:lnTo>
                    <a:pt x="823" y="5"/>
                  </a:lnTo>
                  <a:lnTo>
                    <a:pt x="823" y="0"/>
                  </a:lnTo>
                  <a:close/>
                  <a:moveTo>
                    <a:pt x="833" y="0"/>
                  </a:moveTo>
                  <a:lnTo>
                    <a:pt x="838" y="0"/>
                  </a:lnTo>
                  <a:lnTo>
                    <a:pt x="838" y="5"/>
                  </a:lnTo>
                  <a:lnTo>
                    <a:pt x="833" y="5"/>
                  </a:lnTo>
                  <a:lnTo>
                    <a:pt x="833" y="0"/>
                  </a:lnTo>
                  <a:close/>
                  <a:moveTo>
                    <a:pt x="842" y="0"/>
                  </a:moveTo>
                  <a:lnTo>
                    <a:pt x="847" y="0"/>
                  </a:lnTo>
                  <a:lnTo>
                    <a:pt x="847" y="5"/>
                  </a:lnTo>
                  <a:lnTo>
                    <a:pt x="842" y="5"/>
                  </a:lnTo>
                  <a:lnTo>
                    <a:pt x="842" y="0"/>
                  </a:lnTo>
                  <a:close/>
                  <a:moveTo>
                    <a:pt x="852" y="0"/>
                  </a:moveTo>
                  <a:lnTo>
                    <a:pt x="856" y="0"/>
                  </a:lnTo>
                  <a:lnTo>
                    <a:pt x="856" y="5"/>
                  </a:lnTo>
                  <a:lnTo>
                    <a:pt x="852" y="5"/>
                  </a:lnTo>
                  <a:lnTo>
                    <a:pt x="852" y="0"/>
                  </a:lnTo>
                  <a:close/>
                  <a:moveTo>
                    <a:pt x="861" y="0"/>
                  </a:moveTo>
                  <a:lnTo>
                    <a:pt x="866" y="0"/>
                  </a:lnTo>
                  <a:lnTo>
                    <a:pt x="866" y="5"/>
                  </a:lnTo>
                  <a:lnTo>
                    <a:pt x="861" y="5"/>
                  </a:lnTo>
                  <a:lnTo>
                    <a:pt x="861" y="0"/>
                  </a:lnTo>
                  <a:close/>
                  <a:moveTo>
                    <a:pt x="870" y="0"/>
                  </a:moveTo>
                  <a:lnTo>
                    <a:pt x="875" y="0"/>
                  </a:lnTo>
                  <a:lnTo>
                    <a:pt x="875" y="5"/>
                  </a:lnTo>
                  <a:lnTo>
                    <a:pt x="870" y="5"/>
                  </a:lnTo>
                  <a:lnTo>
                    <a:pt x="870" y="0"/>
                  </a:lnTo>
                  <a:close/>
                  <a:moveTo>
                    <a:pt x="880" y="0"/>
                  </a:moveTo>
                  <a:lnTo>
                    <a:pt x="885" y="0"/>
                  </a:lnTo>
                  <a:lnTo>
                    <a:pt x="885" y="5"/>
                  </a:lnTo>
                  <a:lnTo>
                    <a:pt x="880" y="5"/>
                  </a:lnTo>
                  <a:lnTo>
                    <a:pt x="880" y="0"/>
                  </a:lnTo>
                  <a:close/>
                  <a:moveTo>
                    <a:pt x="889" y="0"/>
                  </a:moveTo>
                  <a:lnTo>
                    <a:pt x="894" y="0"/>
                  </a:lnTo>
                  <a:lnTo>
                    <a:pt x="894" y="5"/>
                  </a:lnTo>
                  <a:lnTo>
                    <a:pt x="889" y="5"/>
                  </a:lnTo>
                  <a:lnTo>
                    <a:pt x="889" y="0"/>
                  </a:lnTo>
                  <a:close/>
                  <a:moveTo>
                    <a:pt x="899" y="0"/>
                  </a:moveTo>
                  <a:lnTo>
                    <a:pt x="903" y="0"/>
                  </a:lnTo>
                  <a:lnTo>
                    <a:pt x="903" y="5"/>
                  </a:lnTo>
                  <a:lnTo>
                    <a:pt x="899" y="5"/>
                  </a:lnTo>
                  <a:lnTo>
                    <a:pt x="899" y="0"/>
                  </a:lnTo>
                  <a:close/>
                  <a:moveTo>
                    <a:pt x="908" y="0"/>
                  </a:moveTo>
                  <a:lnTo>
                    <a:pt x="913" y="0"/>
                  </a:lnTo>
                  <a:lnTo>
                    <a:pt x="913" y="5"/>
                  </a:lnTo>
                  <a:lnTo>
                    <a:pt x="908" y="5"/>
                  </a:lnTo>
                  <a:lnTo>
                    <a:pt x="908" y="0"/>
                  </a:lnTo>
                  <a:close/>
                  <a:moveTo>
                    <a:pt x="917" y="0"/>
                  </a:moveTo>
                  <a:lnTo>
                    <a:pt x="922" y="0"/>
                  </a:lnTo>
                  <a:lnTo>
                    <a:pt x="922" y="5"/>
                  </a:lnTo>
                  <a:lnTo>
                    <a:pt x="917" y="5"/>
                  </a:lnTo>
                  <a:lnTo>
                    <a:pt x="917" y="0"/>
                  </a:lnTo>
                  <a:close/>
                  <a:moveTo>
                    <a:pt x="927" y="0"/>
                  </a:moveTo>
                  <a:lnTo>
                    <a:pt x="932" y="0"/>
                  </a:lnTo>
                  <a:lnTo>
                    <a:pt x="932" y="5"/>
                  </a:lnTo>
                  <a:lnTo>
                    <a:pt x="927" y="5"/>
                  </a:lnTo>
                  <a:lnTo>
                    <a:pt x="927" y="0"/>
                  </a:lnTo>
                  <a:close/>
                  <a:moveTo>
                    <a:pt x="936" y="0"/>
                  </a:moveTo>
                  <a:lnTo>
                    <a:pt x="941" y="0"/>
                  </a:lnTo>
                  <a:lnTo>
                    <a:pt x="941" y="5"/>
                  </a:lnTo>
                  <a:lnTo>
                    <a:pt x="936" y="5"/>
                  </a:lnTo>
                  <a:lnTo>
                    <a:pt x="936" y="0"/>
                  </a:lnTo>
                  <a:close/>
                  <a:moveTo>
                    <a:pt x="946" y="0"/>
                  </a:moveTo>
                  <a:lnTo>
                    <a:pt x="950" y="0"/>
                  </a:lnTo>
                  <a:lnTo>
                    <a:pt x="950" y="5"/>
                  </a:lnTo>
                  <a:lnTo>
                    <a:pt x="946" y="5"/>
                  </a:lnTo>
                  <a:lnTo>
                    <a:pt x="946" y="0"/>
                  </a:lnTo>
                  <a:close/>
                  <a:moveTo>
                    <a:pt x="955" y="0"/>
                  </a:moveTo>
                  <a:lnTo>
                    <a:pt x="960" y="0"/>
                  </a:lnTo>
                  <a:lnTo>
                    <a:pt x="960" y="5"/>
                  </a:lnTo>
                  <a:lnTo>
                    <a:pt x="955" y="5"/>
                  </a:lnTo>
                  <a:lnTo>
                    <a:pt x="955" y="0"/>
                  </a:lnTo>
                  <a:close/>
                  <a:moveTo>
                    <a:pt x="964" y="0"/>
                  </a:moveTo>
                  <a:lnTo>
                    <a:pt x="969" y="0"/>
                  </a:lnTo>
                  <a:lnTo>
                    <a:pt x="969" y="5"/>
                  </a:lnTo>
                  <a:lnTo>
                    <a:pt x="964" y="5"/>
                  </a:lnTo>
                  <a:lnTo>
                    <a:pt x="964" y="0"/>
                  </a:lnTo>
                  <a:close/>
                  <a:moveTo>
                    <a:pt x="974" y="0"/>
                  </a:moveTo>
                  <a:lnTo>
                    <a:pt x="978" y="0"/>
                  </a:lnTo>
                  <a:lnTo>
                    <a:pt x="978" y="5"/>
                  </a:lnTo>
                  <a:lnTo>
                    <a:pt x="974" y="5"/>
                  </a:lnTo>
                  <a:lnTo>
                    <a:pt x="974" y="0"/>
                  </a:lnTo>
                  <a:close/>
                  <a:moveTo>
                    <a:pt x="983" y="0"/>
                  </a:moveTo>
                  <a:lnTo>
                    <a:pt x="988" y="0"/>
                  </a:lnTo>
                  <a:lnTo>
                    <a:pt x="988" y="5"/>
                  </a:lnTo>
                  <a:lnTo>
                    <a:pt x="983" y="5"/>
                  </a:lnTo>
                  <a:lnTo>
                    <a:pt x="983" y="0"/>
                  </a:lnTo>
                  <a:close/>
                  <a:moveTo>
                    <a:pt x="993" y="0"/>
                  </a:moveTo>
                  <a:lnTo>
                    <a:pt x="997" y="0"/>
                  </a:lnTo>
                  <a:lnTo>
                    <a:pt x="997" y="5"/>
                  </a:lnTo>
                  <a:lnTo>
                    <a:pt x="993" y="5"/>
                  </a:lnTo>
                  <a:lnTo>
                    <a:pt x="993" y="0"/>
                  </a:lnTo>
                  <a:close/>
                  <a:moveTo>
                    <a:pt x="1002" y="0"/>
                  </a:moveTo>
                  <a:lnTo>
                    <a:pt x="1007" y="0"/>
                  </a:lnTo>
                  <a:lnTo>
                    <a:pt x="1007" y="5"/>
                  </a:lnTo>
                  <a:lnTo>
                    <a:pt x="1002" y="5"/>
                  </a:lnTo>
                  <a:lnTo>
                    <a:pt x="1002" y="0"/>
                  </a:lnTo>
                  <a:close/>
                  <a:moveTo>
                    <a:pt x="1011" y="0"/>
                  </a:moveTo>
                  <a:lnTo>
                    <a:pt x="1016" y="0"/>
                  </a:lnTo>
                  <a:lnTo>
                    <a:pt x="1016" y="5"/>
                  </a:lnTo>
                  <a:lnTo>
                    <a:pt x="1011" y="5"/>
                  </a:lnTo>
                  <a:lnTo>
                    <a:pt x="1011" y="0"/>
                  </a:lnTo>
                  <a:close/>
                  <a:moveTo>
                    <a:pt x="1021" y="0"/>
                  </a:moveTo>
                  <a:lnTo>
                    <a:pt x="1025" y="0"/>
                  </a:lnTo>
                  <a:lnTo>
                    <a:pt x="1025" y="5"/>
                  </a:lnTo>
                  <a:lnTo>
                    <a:pt x="1021" y="5"/>
                  </a:lnTo>
                  <a:lnTo>
                    <a:pt x="1021" y="0"/>
                  </a:lnTo>
                  <a:close/>
                  <a:moveTo>
                    <a:pt x="1030" y="0"/>
                  </a:moveTo>
                  <a:lnTo>
                    <a:pt x="1035" y="0"/>
                  </a:lnTo>
                  <a:lnTo>
                    <a:pt x="1035" y="5"/>
                  </a:lnTo>
                  <a:lnTo>
                    <a:pt x="1030" y="5"/>
                  </a:lnTo>
                  <a:lnTo>
                    <a:pt x="1030" y="0"/>
                  </a:lnTo>
                  <a:close/>
                  <a:moveTo>
                    <a:pt x="1040" y="4"/>
                  </a:moveTo>
                  <a:lnTo>
                    <a:pt x="1040" y="9"/>
                  </a:lnTo>
                  <a:lnTo>
                    <a:pt x="1036" y="9"/>
                  </a:lnTo>
                  <a:lnTo>
                    <a:pt x="1036" y="4"/>
                  </a:lnTo>
                  <a:lnTo>
                    <a:pt x="1040" y="4"/>
                  </a:lnTo>
                  <a:close/>
                  <a:moveTo>
                    <a:pt x="1040" y="13"/>
                  </a:moveTo>
                  <a:lnTo>
                    <a:pt x="1040" y="18"/>
                  </a:lnTo>
                  <a:lnTo>
                    <a:pt x="1036" y="18"/>
                  </a:lnTo>
                  <a:lnTo>
                    <a:pt x="1036" y="13"/>
                  </a:lnTo>
                  <a:lnTo>
                    <a:pt x="1040" y="13"/>
                  </a:lnTo>
                  <a:close/>
                  <a:moveTo>
                    <a:pt x="1040" y="23"/>
                  </a:moveTo>
                  <a:lnTo>
                    <a:pt x="1040" y="27"/>
                  </a:lnTo>
                  <a:lnTo>
                    <a:pt x="1036" y="27"/>
                  </a:lnTo>
                  <a:lnTo>
                    <a:pt x="1036" y="23"/>
                  </a:lnTo>
                  <a:lnTo>
                    <a:pt x="1040" y="23"/>
                  </a:lnTo>
                  <a:close/>
                  <a:moveTo>
                    <a:pt x="1040" y="32"/>
                  </a:moveTo>
                  <a:lnTo>
                    <a:pt x="1040" y="37"/>
                  </a:lnTo>
                  <a:lnTo>
                    <a:pt x="1036" y="37"/>
                  </a:lnTo>
                  <a:lnTo>
                    <a:pt x="1036" y="32"/>
                  </a:lnTo>
                  <a:lnTo>
                    <a:pt x="1040" y="32"/>
                  </a:lnTo>
                  <a:close/>
                  <a:moveTo>
                    <a:pt x="1040" y="42"/>
                  </a:moveTo>
                  <a:lnTo>
                    <a:pt x="1040" y="46"/>
                  </a:lnTo>
                  <a:lnTo>
                    <a:pt x="1036" y="46"/>
                  </a:lnTo>
                  <a:lnTo>
                    <a:pt x="1036" y="42"/>
                  </a:lnTo>
                  <a:lnTo>
                    <a:pt x="1040" y="42"/>
                  </a:lnTo>
                  <a:close/>
                  <a:moveTo>
                    <a:pt x="1040" y="51"/>
                  </a:moveTo>
                  <a:lnTo>
                    <a:pt x="1040" y="56"/>
                  </a:lnTo>
                  <a:lnTo>
                    <a:pt x="1036" y="56"/>
                  </a:lnTo>
                  <a:lnTo>
                    <a:pt x="1036" y="51"/>
                  </a:lnTo>
                  <a:lnTo>
                    <a:pt x="1040" y="51"/>
                  </a:lnTo>
                  <a:close/>
                  <a:moveTo>
                    <a:pt x="1040" y="60"/>
                  </a:moveTo>
                  <a:lnTo>
                    <a:pt x="1040" y="65"/>
                  </a:lnTo>
                  <a:lnTo>
                    <a:pt x="1036" y="65"/>
                  </a:lnTo>
                  <a:lnTo>
                    <a:pt x="1036" y="60"/>
                  </a:lnTo>
                  <a:lnTo>
                    <a:pt x="1040" y="60"/>
                  </a:lnTo>
                  <a:close/>
                  <a:moveTo>
                    <a:pt x="1040" y="70"/>
                  </a:moveTo>
                  <a:lnTo>
                    <a:pt x="1040" y="74"/>
                  </a:lnTo>
                  <a:lnTo>
                    <a:pt x="1036" y="74"/>
                  </a:lnTo>
                  <a:lnTo>
                    <a:pt x="1036" y="70"/>
                  </a:lnTo>
                  <a:lnTo>
                    <a:pt x="1040" y="70"/>
                  </a:lnTo>
                  <a:close/>
                  <a:moveTo>
                    <a:pt x="1040" y="79"/>
                  </a:moveTo>
                  <a:lnTo>
                    <a:pt x="1040" y="84"/>
                  </a:lnTo>
                  <a:lnTo>
                    <a:pt x="1036" y="84"/>
                  </a:lnTo>
                  <a:lnTo>
                    <a:pt x="1036" y="79"/>
                  </a:lnTo>
                  <a:lnTo>
                    <a:pt x="1040" y="79"/>
                  </a:lnTo>
                  <a:close/>
                  <a:moveTo>
                    <a:pt x="1040" y="89"/>
                  </a:moveTo>
                  <a:lnTo>
                    <a:pt x="1040" y="93"/>
                  </a:lnTo>
                  <a:lnTo>
                    <a:pt x="1036" y="93"/>
                  </a:lnTo>
                  <a:lnTo>
                    <a:pt x="1036" y="89"/>
                  </a:lnTo>
                  <a:lnTo>
                    <a:pt x="1040" y="89"/>
                  </a:lnTo>
                  <a:close/>
                  <a:moveTo>
                    <a:pt x="1040" y="98"/>
                  </a:moveTo>
                  <a:lnTo>
                    <a:pt x="1040" y="103"/>
                  </a:lnTo>
                  <a:lnTo>
                    <a:pt x="1036" y="103"/>
                  </a:lnTo>
                  <a:lnTo>
                    <a:pt x="1036" y="98"/>
                  </a:lnTo>
                  <a:lnTo>
                    <a:pt x="1040" y="98"/>
                  </a:lnTo>
                  <a:close/>
                  <a:moveTo>
                    <a:pt x="1040" y="107"/>
                  </a:moveTo>
                  <a:lnTo>
                    <a:pt x="1040" y="112"/>
                  </a:lnTo>
                  <a:lnTo>
                    <a:pt x="1036" y="112"/>
                  </a:lnTo>
                  <a:lnTo>
                    <a:pt x="1036" y="107"/>
                  </a:lnTo>
                  <a:lnTo>
                    <a:pt x="1040" y="107"/>
                  </a:lnTo>
                  <a:close/>
                  <a:moveTo>
                    <a:pt x="1040" y="117"/>
                  </a:moveTo>
                  <a:lnTo>
                    <a:pt x="1040" y="121"/>
                  </a:lnTo>
                  <a:lnTo>
                    <a:pt x="1036" y="121"/>
                  </a:lnTo>
                  <a:lnTo>
                    <a:pt x="1036" y="117"/>
                  </a:lnTo>
                  <a:lnTo>
                    <a:pt x="1040" y="117"/>
                  </a:lnTo>
                  <a:close/>
                  <a:moveTo>
                    <a:pt x="1040" y="126"/>
                  </a:moveTo>
                  <a:lnTo>
                    <a:pt x="1040" y="131"/>
                  </a:lnTo>
                  <a:lnTo>
                    <a:pt x="1036" y="131"/>
                  </a:lnTo>
                  <a:lnTo>
                    <a:pt x="1036" y="126"/>
                  </a:lnTo>
                  <a:lnTo>
                    <a:pt x="1040" y="126"/>
                  </a:lnTo>
                  <a:close/>
                  <a:moveTo>
                    <a:pt x="1040" y="136"/>
                  </a:moveTo>
                  <a:lnTo>
                    <a:pt x="1040" y="140"/>
                  </a:lnTo>
                  <a:lnTo>
                    <a:pt x="1036" y="140"/>
                  </a:lnTo>
                  <a:lnTo>
                    <a:pt x="1036" y="136"/>
                  </a:lnTo>
                  <a:lnTo>
                    <a:pt x="1040" y="136"/>
                  </a:lnTo>
                  <a:close/>
                  <a:moveTo>
                    <a:pt x="1040" y="145"/>
                  </a:moveTo>
                  <a:lnTo>
                    <a:pt x="1040" y="150"/>
                  </a:lnTo>
                  <a:lnTo>
                    <a:pt x="1036" y="150"/>
                  </a:lnTo>
                  <a:lnTo>
                    <a:pt x="1036" y="145"/>
                  </a:lnTo>
                  <a:lnTo>
                    <a:pt x="1040" y="145"/>
                  </a:lnTo>
                  <a:close/>
                  <a:moveTo>
                    <a:pt x="1040" y="154"/>
                  </a:moveTo>
                  <a:lnTo>
                    <a:pt x="1040" y="159"/>
                  </a:lnTo>
                  <a:lnTo>
                    <a:pt x="1036" y="159"/>
                  </a:lnTo>
                  <a:lnTo>
                    <a:pt x="1036" y="154"/>
                  </a:lnTo>
                  <a:lnTo>
                    <a:pt x="1040" y="154"/>
                  </a:lnTo>
                  <a:close/>
                  <a:moveTo>
                    <a:pt x="1040" y="164"/>
                  </a:moveTo>
                  <a:lnTo>
                    <a:pt x="1040" y="168"/>
                  </a:lnTo>
                  <a:lnTo>
                    <a:pt x="1036" y="168"/>
                  </a:lnTo>
                  <a:lnTo>
                    <a:pt x="1036" y="164"/>
                  </a:lnTo>
                  <a:lnTo>
                    <a:pt x="1040" y="164"/>
                  </a:lnTo>
                  <a:close/>
                  <a:moveTo>
                    <a:pt x="1040" y="173"/>
                  </a:moveTo>
                  <a:lnTo>
                    <a:pt x="1040" y="178"/>
                  </a:lnTo>
                  <a:lnTo>
                    <a:pt x="1036" y="178"/>
                  </a:lnTo>
                  <a:lnTo>
                    <a:pt x="1036" y="173"/>
                  </a:lnTo>
                  <a:lnTo>
                    <a:pt x="1040" y="173"/>
                  </a:lnTo>
                  <a:close/>
                  <a:moveTo>
                    <a:pt x="1040" y="183"/>
                  </a:moveTo>
                  <a:lnTo>
                    <a:pt x="1040" y="187"/>
                  </a:lnTo>
                  <a:lnTo>
                    <a:pt x="1036" y="187"/>
                  </a:lnTo>
                  <a:lnTo>
                    <a:pt x="1036" y="183"/>
                  </a:lnTo>
                  <a:lnTo>
                    <a:pt x="1040" y="183"/>
                  </a:lnTo>
                  <a:close/>
                  <a:moveTo>
                    <a:pt x="1040" y="192"/>
                  </a:moveTo>
                  <a:lnTo>
                    <a:pt x="1040" y="197"/>
                  </a:lnTo>
                  <a:lnTo>
                    <a:pt x="1036" y="197"/>
                  </a:lnTo>
                  <a:lnTo>
                    <a:pt x="1036" y="192"/>
                  </a:lnTo>
                  <a:lnTo>
                    <a:pt x="1040" y="192"/>
                  </a:lnTo>
                  <a:close/>
                  <a:moveTo>
                    <a:pt x="1040" y="201"/>
                  </a:moveTo>
                  <a:lnTo>
                    <a:pt x="1040" y="206"/>
                  </a:lnTo>
                  <a:lnTo>
                    <a:pt x="1036" y="206"/>
                  </a:lnTo>
                  <a:lnTo>
                    <a:pt x="1036" y="201"/>
                  </a:lnTo>
                  <a:lnTo>
                    <a:pt x="1040" y="201"/>
                  </a:lnTo>
                  <a:close/>
                  <a:moveTo>
                    <a:pt x="1040" y="211"/>
                  </a:moveTo>
                  <a:lnTo>
                    <a:pt x="1040" y="215"/>
                  </a:lnTo>
                  <a:lnTo>
                    <a:pt x="1036" y="215"/>
                  </a:lnTo>
                  <a:lnTo>
                    <a:pt x="1036" y="211"/>
                  </a:lnTo>
                  <a:lnTo>
                    <a:pt x="1040" y="211"/>
                  </a:lnTo>
                  <a:close/>
                  <a:moveTo>
                    <a:pt x="1040" y="220"/>
                  </a:moveTo>
                  <a:lnTo>
                    <a:pt x="1040" y="225"/>
                  </a:lnTo>
                  <a:lnTo>
                    <a:pt x="1036" y="225"/>
                  </a:lnTo>
                  <a:lnTo>
                    <a:pt x="1036" y="220"/>
                  </a:lnTo>
                  <a:lnTo>
                    <a:pt x="1040" y="220"/>
                  </a:lnTo>
                  <a:close/>
                  <a:moveTo>
                    <a:pt x="1040" y="230"/>
                  </a:moveTo>
                  <a:lnTo>
                    <a:pt x="1040" y="234"/>
                  </a:lnTo>
                  <a:lnTo>
                    <a:pt x="1036" y="234"/>
                  </a:lnTo>
                  <a:lnTo>
                    <a:pt x="1036" y="230"/>
                  </a:lnTo>
                  <a:lnTo>
                    <a:pt x="1040" y="230"/>
                  </a:lnTo>
                  <a:close/>
                  <a:moveTo>
                    <a:pt x="1040" y="239"/>
                  </a:moveTo>
                  <a:lnTo>
                    <a:pt x="1040" y="244"/>
                  </a:lnTo>
                  <a:lnTo>
                    <a:pt x="1036" y="244"/>
                  </a:lnTo>
                  <a:lnTo>
                    <a:pt x="1036" y="239"/>
                  </a:lnTo>
                  <a:lnTo>
                    <a:pt x="1040" y="239"/>
                  </a:lnTo>
                  <a:close/>
                  <a:moveTo>
                    <a:pt x="1040" y="248"/>
                  </a:moveTo>
                  <a:lnTo>
                    <a:pt x="1040" y="253"/>
                  </a:lnTo>
                  <a:lnTo>
                    <a:pt x="1036" y="253"/>
                  </a:lnTo>
                  <a:lnTo>
                    <a:pt x="1036" y="248"/>
                  </a:lnTo>
                  <a:lnTo>
                    <a:pt x="1040" y="248"/>
                  </a:lnTo>
                  <a:close/>
                  <a:moveTo>
                    <a:pt x="1040" y="258"/>
                  </a:moveTo>
                  <a:lnTo>
                    <a:pt x="1040" y="262"/>
                  </a:lnTo>
                  <a:lnTo>
                    <a:pt x="1036" y="262"/>
                  </a:lnTo>
                  <a:lnTo>
                    <a:pt x="1036" y="258"/>
                  </a:lnTo>
                  <a:lnTo>
                    <a:pt x="1040" y="258"/>
                  </a:lnTo>
                  <a:close/>
                  <a:moveTo>
                    <a:pt x="1040" y="267"/>
                  </a:moveTo>
                  <a:lnTo>
                    <a:pt x="1040" y="272"/>
                  </a:lnTo>
                  <a:lnTo>
                    <a:pt x="1036" y="272"/>
                  </a:lnTo>
                  <a:lnTo>
                    <a:pt x="1036" y="267"/>
                  </a:lnTo>
                  <a:lnTo>
                    <a:pt x="1040" y="267"/>
                  </a:lnTo>
                  <a:close/>
                  <a:moveTo>
                    <a:pt x="1040" y="276"/>
                  </a:moveTo>
                  <a:lnTo>
                    <a:pt x="1040" y="281"/>
                  </a:lnTo>
                  <a:lnTo>
                    <a:pt x="1036" y="281"/>
                  </a:lnTo>
                  <a:lnTo>
                    <a:pt x="1036" y="276"/>
                  </a:lnTo>
                  <a:lnTo>
                    <a:pt x="1040" y="276"/>
                  </a:lnTo>
                  <a:close/>
                  <a:moveTo>
                    <a:pt x="1040" y="286"/>
                  </a:moveTo>
                  <a:lnTo>
                    <a:pt x="1040" y="291"/>
                  </a:lnTo>
                  <a:lnTo>
                    <a:pt x="1036" y="291"/>
                  </a:lnTo>
                  <a:lnTo>
                    <a:pt x="1036" y="286"/>
                  </a:lnTo>
                  <a:lnTo>
                    <a:pt x="1040" y="286"/>
                  </a:lnTo>
                  <a:close/>
                  <a:moveTo>
                    <a:pt x="1040" y="295"/>
                  </a:moveTo>
                  <a:lnTo>
                    <a:pt x="1040" y="300"/>
                  </a:lnTo>
                  <a:lnTo>
                    <a:pt x="1036" y="300"/>
                  </a:lnTo>
                  <a:lnTo>
                    <a:pt x="1036" y="295"/>
                  </a:lnTo>
                  <a:lnTo>
                    <a:pt x="1040" y="295"/>
                  </a:lnTo>
                  <a:close/>
                  <a:moveTo>
                    <a:pt x="1040" y="305"/>
                  </a:moveTo>
                  <a:lnTo>
                    <a:pt x="1040" y="309"/>
                  </a:lnTo>
                  <a:lnTo>
                    <a:pt x="1036" y="309"/>
                  </a:lnTo>
                  <a:lnTo>
                    <a:pt x="1036" y="305"/>
                  </a:lnTo>
                  <a:lnTo>
                    <a:pt x="1040" y="305"/>
                  </a:lnTo>
                  <a:close/>
                  <a:moveTo>
                    <a:pt x="1040" y="314"/>
                  </a:moveTo>
                  <a:lnTo>
                    <a:pt x="1040" y="319"/>
                  </a:lnTo>
                  <a:lnTo>
                    <a:pt x="1036" y="319"/>
                  </a:lnTo>
                  <a:lnTo>
                    <a:pt x="1036" y="314"/>
                  </a:lnTo>
                  <a:lnTo>
                    <a:pt x="1040" y="314"/>
                  </a:lnTo>
                  <a:close/>
                  <a:moveTo>
                    <a:pt x="1040" y="323"/>
                  </a:moveTo>
                  <a:lnTo>
                    <a:pt x="1040" y="328"/>
                  </a:lnTo>
                  <a:lnTo>
                    <a:pt x="1036" y="328"/>
                  </a:lnTo>
                  <a:lnTo>
                    <a:pt x="1036" y="323"/>
                  </a:lnTo>
                  <a:lnTo>
                    <a:pt x="1040" y="323"/>
                  </a:lnTo>
                  <a:close/>
                  <a:moveTo>
                    <a:pt x="1040" y="333"/>
                  </a:moveTo>
                  <a:lnTo>
                    <a:pt x="1040" y="338"/>
                  </a:lnTo>
                  <a:lnTo>
                    <a:pt x="1036" y="338"/>
                  </a:lnTo>
                  <a:lnTo>
                    <a:pt x="1036" y="333"/>
                  </a:lnTo>
                  <a:lnTo>
                    <a:pt x="1040" y="333"/>
                  </a:lnTo>
                  <a:close/>
                  <a:moveTo>
                    <a:pt x="1040" y="342"/>
                  </a:moveTo>
                  <a:lnTo>
                    <a:pt x="1040" y="347"/>
                  </a:lnTo>
                  <a:lnTo>
                    <a:pt x="1036" y="347"/>
                  </a:lnTo>
                  <a:lnTo>
                    <a:pt x="1036" y="342"/>
                  </a:lnTo>
                  <a:lnTo>
                    <a:pt x="1040" y="342"/>
                  </a:lnTo>
                  <a:close/>
                  <a:moveTo>
                    <a:pt x="1040" y="352"/>
                  </a:moveTo>
                  <a:lnTo>
                    <a:pt x="1040" y="356"/>
                  </a:lnTo>
                  <a:lnTo>
                    <a:pt x="1036" y="356"/>
                  </a:lnTo>
                  <a:lnTo>
                    <a:pt x="1036" y="352"/>
                  </a:lnTo>
                  <a:lnTo>
                    <a:pt x="1040" y="352"/>
                  </a:lnTo>
                  <a:close/>
                  <a:moveTo>
                    <a:pt x="1040" y="361"/>
                  </a:moveTo>
                  <a:lnTo>
                    <a:pt x="1040" y="366"/>
                  </a:lnTo>
                  <a:lnTo>
                    <a:pt x="1036" y="366"/>
                  </a:lnTo>
                  <a:lnTo>
                    <a:pt x="1036" y="361"/>
                  </a:lnTo>
                  <a:lnTo>
                    <a:pt x="1040" y="361"/>
                  </a:lnTo>
                  <a:close/>
                  <a:moveTo>
                    <a:pt x="1040" y="370"/>
                  </a:moveTo>
                  <a:lnTo>
                    <a:pt x="1040" y="375"/>
                  </a:lnTo>
                  <a:lnTo>
                    <a:pt x="1036" y="375"/>
                  </a:lnTo>
                  <a:lnTo>
                    <a:pt x="1036" y="370"/>
                  </a:lnTo>
                  <a:lnTo>
                    <a:pt x="1040" y="370"/>
                  </a:lnTo>
                  <a:close/>
                  <a:moveTo>
                    <a:pt x="1040" y="380"/>
                  </a:moveTo>
                  <a:lnTo>
                    <a:pt x="1040" y="385"/>
                  </a:lnTo>
                  <a:lnTo>
                    <a:pt x="1036" y="385"/>
                  </a:lnTo>
                  <a:lnTo>
                    <a:pt x="1036" y="380"/>
                  </a:lnTo>
                  <a:lnTo>
                    <a:pt x="1040" y="380"/>
                  </a:lnTo>
                  <a:close/>
                  <a:moveTo>
                    <a:pt x="1040" y="389"/>
                  </a:moveTo>
                  <a:lnTo>
                    <a:pt x="1040" y="394"/>
                  </a:lnTo>
                  <a:lnTo>
                    <a:pt x="1036" y="394"/>
                  </a:lnTo>
                  <a:lnTo>
                    <a:pt x="1036" y="389"/>
                  </a:lnTo>
                  <a:lnTo>
                    <a:pt x="1040" y="389"/>
                  </a:lnTo>
                  <a:close/>
                  <a:moveTo>
                    <a:pt x="1040" y="399"/>
                  </a:moveTo>
                  <a:lnTo>
                    <a:pt x="1040" y="403"/>
                  </a:lnTo>
                  <a:lnTo>
                    <a:pt x="1036" y="403"/>
                  </a:lnTo>
                  <a:lnTo>
                    <a:pt x="1036" y="399"/>
                  </a:lnTo>
                  <a:lnTo>
                    <a:pt x="1040" y="399"/>
                  </a:lnTo>
                  <a:close/>
                  <a:moveTo>
                    <a:pt x="1040" y="408"/>
                  </a:moveTo>
                  <a:lnTo>
                    <a:pt x="1040" y="413"/>
                  </a:lnTo>
                  <a:lnTo>
                    <a:pt x="1036" y="413"/>
                  </a:lnTo>
                  <a:lnTo>
                    <a:pt x="1036" y="408"/>
                  </a:lnTo>
                  <a:lnTo>
                    <a:pt x="1040" y="408"/>
                  </a:lnTo>
                  <a:close/>
                  <a:moveTo>
                    <a:pt x="1040" y="417"/>
                  </a:moveTo>
                  <a:lnTo>
                    <a:pt x="1040" y="422"/>
                  </a:lnTo>
                  <a:lnTo>
                    <a:pt x="1036" y="422"/>
                  </a:lnTo>
                  <a:lnTo>
                    <a:pt x="1036" y="417"/>
                  </a:lnTo>
                  <a:lnTo>
                    <a:pt x="1040" y="417"/>
                  </a:lnTo>
                  <a:close/>
                  <a:moveTo>
                    <a:pt x="1040" y="427"/>
                  </a:moveTo>
                  <a:lnTo>
                    <a:pt x="1040" y="432"/>
                  </a:lnTo>
                  <a:lnTo>
                    <a:pt x="1036" y="432"/>
                  </a:lnTo>
                  <a:lnTo>
                    <a:pt x="1036" y="427"/>
                  </a:lnTo>
                  <a:lnTo>
                    <a:pt x="1040" y="427"/>
                  </a:lnTo>
                  <a:close/>
                  <a:moveTo>
                    <a:pt x="1040" y="436"/>
                  </a:moveTo>
                  <a:lnTo>
                    <a:pt x="1040" y="441"/>
                  </a:lnTo>
                  <a:lnTo>
                    <a:pt x="1036" y="441"/>
                  </a:lnTo>
                  <a:lnTo>
                    <a:pt x="1036" y="436"/>
                  </a:lnTo>
                  <a:lnTo>
                    <a:pt x="1040" y="436"/>
                  </a:lnTo>
                  <a:close/>
                  <a:moveTo>
                    <a:pt x="1040" y="446"/>
                  </a:moveTo>
                  <a:lnTo>
                    <a:pt x="1040" y="450"/>
                  </a:lnTo>
                  <a:lnTo>
                    <a:pt x="1036" y="450"/>
                  </a:lnTo>
                  <a:lnTo>
                    <a:pt x="1036" y="446"/>
                  </a:lnTo>
                  <a:lnTo>
                    <a:pt x="1040" y="446"/>
                  </a:lnTo>
                  <a:close/>
                  <a:moveTo>
                    <a:pt x="1040" y="455"/>
                  </a:moveTo>
                  <a:lnTo>
                    <a:pt x="1040" y="460"/>
                  </a:lnTo>
                  <a:lnTo>
                    <a:pt x="1036" y="460"/>
                  </a:lnTo>
                  <a:lnTo>
                    <a:pt x="1036" y="455"/>
                  </a:lnTo>
                  <a:lnTo>
                    <a:pt x="1040" y="455"/>
                  </a:lnTo>
                  <a:close/>
                  <a:moveTo>
                    <a:pt x="1040" y="464"/>
                  </a:moveTo>
                  <a:lnTo>
                    <a:pt x="1040" y="469"/>
                  </a:lnTo>
                  <a:lnTo>
                    <a:pt x="1036" y="469"/>
                  </a:lnTo>
                  <a:lnTo>
                    <a:pt x="1036" y="464"/>
                  </a:lnTo>
                  <a:lnTo>
                    <a:pt x="1040" y="464"/>
                  </a:lnTo>
                  <a:close/>
                  <a:moveTo>
                    <a:pt x="1040" y="474"/>
                  </a:moveTo>
                  <a:lnTo>
                    <a:pt x="1040" y="479"/>
                  </a:lnTo>
                  <a:lnTo>
                    <a:pt x="1036" y="479"/>
                  </a:lnTo>
                  <a:lnTo>
                    <a:pt x="1036" y="474"/>
                  </a:lnTo>
                  <a:lnTo>
                    <a:pt x="1040" y="474"/>
                  </a:lnTo>
                  <a:close/>
                  <a:moveTo>
                    <a:pt x="1040" y="483"/>
                  </a:moveTo>
                  <a:lnTo>
                    <a:pt x="1040" y="488"/>
                  </a:lnTo>
                  <a:lnTo>
                    <a:pt x="1036" y="488"/>
                  </a:lnTo>
                  <a:lnTo>
                    <a:pt x="1036" y="483"/>
                  </a:lnTo>
                  <a:lnTo>
                    <a:pt x="1040" y="483"/>
                  </a:lnTo>
                  <a:close/>
                  <a:moveTo>
                    <a:pt x="1040" y="493"/>
                  </a:moveTo>
                  <a:lnTo>
                    <a:pt x="1040" y="497"/>
                  </a:lnTo>
                  <a:lnTo>
                    <a:pt x="1036" y="497"/>
                  </a:lnTo>
                  <a:lnTo>
                    <a:pt x="1036" y="493"/>
                  </a:lnTo>
                  <a:lnTo>
                    <a:pt x="1040" y="493"/>
                  </a:lnTo>
                  <a:close/>
                  <a:moveTo>
                    <a:pt x="1040" y="502"/>
                  </a:moveTo>
                  <a:lnTo>
                    <a:pt x="1040" y="507"/>
                  </a:lnTo>
                  <a:lnTo>
                    <a:pt x="1036" y="507"/>
                  </a:lnTo>
                  <a:lnTo>
                    <a:pt x="1036" y="502"/>
                  </a:lnTo>
                  <a:lnTo>
                    <a:pt x="1040" y="502"/>
                  </a:lnTo>
                  <a:close/>
                  <a:moveTo>
                    <a:pt x="1040" y="511"/>
                  </a:moveTo>
                  <a:lnTo>
                    <a:pt x="1040" y="516"/>
                  </a:lnTo>
                  <a:lnTo>
                    <a:pt x="1036" y="516"/>
                  </a:lnTo>
                  <a:lnTo>
                    <a:pt x="1036" y="511"/>
                  </a:lnTo>
                  <a:lnTo>
                    <a:pt x="1040" y="511"/>
                  </a:lnTo>
                  <a:close/>
                  <a:moveTo>
                    <a:pt x="1040" y="521"/>
                  </a:moveTo>
                  <a:lnTo>
                    <a:pt x="1040" y="526"/>
                  </a:lnTo>
                  <a:lnTo>
                    <a:pt x="1036" y="526"/>
                  </a:lnTo>
                  <a:lnTo>
                    <a:pt x="1036" y="521"/>
                  </a:lnTo>
                  <a:lnTo>
                    <a:pt x="1040" y="521"/>
                  </a:lnTo>
                  <a:close/>
                  <a:moveTo>
                    <a:pt x="1040" y="530"/>
                  </a:moveTo>
                  <a:lnTo>
                    <a:pt x="1040" y="535"/>
                  </a:lnTo>
                  <a:lnTo>
                    <a:pt x="1036" y="535"/>
                  </a:lnTo>
                  <a:lnTo>
                    <a:pt x="1036" y="530"/>
                  </a:lnTo>
                  <a:lnTo>
                    <a:pt x="1040" y="530"/>
                  </a:lnTo>
                  <a:close/>
                  <a:moveTo>
                    <a:pt x="1040" y="540"/>
                  </a:moveTo>
                  <a:lnTo>
                    <a:pt x="1040" y="544"/>
                  </a:lnTo>
                  <a:lnTo>
                    <a:pt x="1036" y="544"/>
                  </a:lnTo>
                  <a:lnTo>
                    <a:pt x="1036" y="540"/>
                  </a:lnTo>
                  <a:lnTo>
                    <a:pt x="1040" y="540"/>
                  </a:lnTo>
                  <a:close/>
                  <a:moveTo>
                    <a:pt x="1040" y="549"/>
                  </a:moveTo>
                  <a:lnTo>
                    <a:pt x="1040" y="554"/>
                  </a:lnTo>
                  <a:lnTo>
                    <a:pt x="1036" y="554"/>
                  </a:lnTo>
                  <a:lnTo>
                    <a:pt x="1036" y="549"/>
                  </a:lnTo>
                  <a:lnTo>
                    <a:pt x="1040" y="549"/>
                  </a:lnTo>
                  <a:close/>
                  <a:moveTo>
                    <a:pt x="1040" y="558"/>
                  </a:moveTo>
                  <a:lnTo>
                    <a:pt x="1040" y="563"/>
                  </a:lnTo>
                  <a:lnTo>
                    <a:pt x="1036" y="563"/>
                  </a:lnTo>
                  <a:lnTo>
                    <a:pt x="1036" y="558"/>
                  </a:lnTo>
                  <a:lnTo>
                    <a:pt x="1040" y="558"/>
                  </a:lnTo>
                  <a:close/>
                  <a:moveTo>
                    <a:pt x="1040" y="568"/>
                  </a:moveTo>
                  <a:lnTo>
                    <a:pt x="1040" y="573"/>
                  </a:lnTo>
                  <a:lnTo>
                    <a:pt x="1036" y="573"/>
                  </a:lnTo>
                  <a:lnTo>
                    <a:pt x="1036" y="568"/>
                  </a:lnTo>
                  <a:lnTo>
                    <a:pt x="1040" y="568"/>
                  </a:lnTo>
                  <a:close/>
                  <a:moveTo>
                    <a:pt x="1040" y="577"/>
                  </a:moveTo>
                  <a:lnTo>
                    <a:pt x="1040" y="582"/>
                  </a:lnTo>
                  <a:lnTo>
                    <a:pt x="1036" y="582"/>
                  </a:lnTo>
                  <a:lnTo>
                    <a:pt x="1036" y="577"/>
                  </a:lnTo>
                  <a:lnTo>
                    <a:pt x="1040" y="577"/>
                  </a:lnTo>
                  <a:close/>
                  <a:moveTo>
                    <a:pt x="1040" y="587"/>
                  </a:moveTo>
                  <a:lnTo>
                    <a:pt x="1040" y="591"/>
                  </a:lnTo>
                  <a:lnTo>
                    <a:pt x="1036" y="591"/>
                  </a:lnTo>
                  <a:lnTo>
                    <a:pt x="1036" y="587"/>
                  </a:lnTo>
                  <a:lnTo>
                    <a:pt x="1040" y="587"/>
                  </a:lnTo>
                  <a:close/>
                  <a:moveTo>
                    <a:pt x="1040" y="596"/>
                  </a:moveTo>
                  <a:lnTo>
                    <a:pt x="1040" y="601"/>
                  </a:lnTo>
                  <a:lnTo>
                    <a:pt x="1036" y="601"/>
                  </a:lnTo>
                  <a:lnTo>
                    <a:pt x="1036" y="596"/>
                  </a:lnTo>
                  <a:lnTo>
                    <a:pt x="1040" y="596"/>
                  </a:lnTo>
                  <a:close/>
                  <a:moveTo>
                    <a:pt x="1040" y="605"/>
                  </a:moveTo>
                  <a:lnTo>
                    <a:pt x="1040" y="612"/>
                  </a:lnTo>
                  <a:lnTo>
                    <a:pt x="1037" y="612"/>
                  </a:lnTo>
                  <a:lnTo>
                    <a:pt x="1037" y="607"/>
                  </a:lnTo>
                  <a:lnTo>
                    <a:pt x="1038" y="607"/>
                  </a:lnTo>
                  <a:lnTo>
                    <a:pt x="1036" y="609"/>
                  </a:lnTo>
                  <a:lnTo>
                    <a:pt x="1036" y="605"/>
                  </a:lnTo>
                  <a:lnTo>
                    <a:pt x="1040" y="605"/>
                  </a:lnTo>
                  <a:close/>
                  <a:moveTo>
                    <a:pt x="1033" y="612"/>
                  </a:moveTo>
                  <a:lnTo>
                    <a:pt x="1028" y="612"/>
                  </a:lnTo>
                  <a:lnTo>
                    <a:pt x="1028" y="607"/>
                  </a:lnTo>
                  <a:lnTo>
                    <a:pt x="1033" y="607"/>
                  </a:lnTo>
                  <a:lnTo>
                    <a:pt x="1033" y="612"/>
                  </a:lnTo>
                  <a:close/>
                  <a:moveTo>
                    <a:pt x="1023" y="612"/>
                  </a:moveTo>
                  <a:lnTo>
                    <a:pt x="1018" y="612"/>
                  </a:lnTo>
                  <a:lnTo>
                    <a:pt x="1018" y="607"/>
                  </a:lnTo>
                  <a:lnTo>
                    <a:pt x="1023" y="607"/>
                  </a:lnTo>
                  <a:lnTo>
                    <a:pt x="1023" y="612"/>
                  </a:lnTo>
                  <a:close/>
                  <a:moveTo>
                    <a:pt x="1014" y="612"/>
                  </a:moveTo>
                  <a:lnTo>
                    <a:pt x="1009" y="612"/>
                  </a:lnTo>
                  <a:lnTo>
                    <a:pt x="1009" y="607"/>
                  </a:lnTo>
                  <a:lnTo>
                    <a:pt x="1014" y="607"/>
                  </a:lnTo>
                  <a:lnTo>
                    <a:pt x="1014" y="612"/>
                  </a:lnTo>
                  <a:close/>
                  <a:moveTo>
                    <a:pt x="1004" y="612"/>
                  </a:moveTo>
                  <a:lnTo>
                    <a:pt x="1000" y="612"/>
                  </a:lnTo>
                  <a:lnTo>
                    <a:pt x="1000" y="607"/>
                  </a:lnTo>
                  <a:lnTo>
                    <a:pt x="1004" y="607"/>
                  </a:lnTo>
                  <a:lnTo>
                    <a:pt x="1004" y="612"/>
                  </a:lnTo>
                  <a:close/>
                  <a:moveTo>
                    <a:pt x="995" y="612"/>
                  </a:moveTo>
                  <a:lnTo>
                    <a:pt x="990" y="612"/>
                  </a:lnTo>
                  <a:lnTo>
                    <a:pt x="990" y="607"/>
                  </a:lnTo>
                  <a:lnTo>
                    <a:pt x="995" y="607"/>
                  </a:lnTo>
                  <a:lnTo>
                    <a:pt x="995" y="612"/>
                  </a:lnTo>
                  <a:close/>
                  <a:moveTo>
                    <a:pt x="986" y="612"/>
                  </a:moveTo>
                  <a:lnTo>
                    <a:pt x="981" y="612"/>
                  </a:lnTo>
                  <a:lnTo>
                    <a:pt x="981" y="607"/>
                  </a:lnTo>
                  <a:lnTo>
                    <a:pt x="986" y="607"/>
                  </a:lnTo>
                  <a:lnTo>
                    <a:pt x="986" y="612"/>
                  </a:lnTo>
                  <a:close/>
                  <a:moveTo>
                    <a:pt x="976" y="612"/>
                  </a:moveTo>
                  <a:lnTo>
                    <a:pt x="971" y="612"/>
                  </a:lnTo>
                  <a:lnTo>
                    <a:pt x="971" y="607"/>
                  </a:lnTo>
                  <a:lnTo>
                    <a:pt x="976" y="607"/>
                  </a:lnTo>
                  <a:lnTo>
                    <a:pt x="976" y="612"/>
                  </a:lnTo>
                  <a:close/>
                  <a:moveTo>
                    <a:pt x="967" y="612"/>
                  </a:moveTo>
                  <a:lnTo>
                    <a:pt x="962" y="612"/>
                  </a:lnTo>
                  <a:lnTo>
                    <a:pt x="962" y="607"/>
                  </a:lnTo>
                  <a:lnTo>
                    <a:pt x="967" y="607"/>
                  </a:lnTo>
                  <a:lnTo>
                    <a:pt x="967" y="612"/>
                  </a:lnTo>
                  <a:close/>
                  <a:moveTo>
                    <a:pt x="957" y="612"/>
                  </a:moveTo>
                  <a:lnTo>
                    <a:pt x="953" y="612"/>
                  </a:lnTo>
                  <a:lnTo>
                    <a:pt x="953" y="607"/>
                  </a:lnTo>
                  <a:lnTo>
                    <a:pt x="957" y="607"/>
                  </a:lnTo>
                  <a:lnTo>
                    <a:pt x="957" y="612"/>
                  </a:lnTo>
                  <a:close/>
                  <a:moveTo>
                    <a:pt x="948" y="612"/>
                  </a:moveTo>
                  <a:lnTo>
                    <a:pt x="943" y="612"/>
                  </a:lnTo>
                  <a:lnTo>
                    <a:pt x="943" y="607"/>
                  </a:lnTo>
                  <a:lnTo>
                    <a:pt x="948" y="607"/>
                  </a:lnTo>
                  <a:lnTo>
                    <a:pt x="948" y="612"/>
                  </a:lnTo>
                  <a:close/>
                  <a:moveTo>
                    <a:pt x="939" y="612"/>
                  </a:moveTo>
                  <a:lnTo>
                    <a:pt x="934" y="612"/>
                  </a:lnTo>
                  <a:lnTo>
                    <a:pt x="934" y="607"/>
                  </a:lnTo>
                  <a:lnTo>
                    <a:pt x="939" y="607"/>
                  </a:lnTo>
                  <a:lnTo>
                    <a:pt x="939" y="612"/>
                  </a:lnTo>
                  <a:close/>
                  <a:moveTo>
                    <a:pt x="929" y="612"/>
                  </a:moveTo>
                  <a:lnTo>
                    <a:pt x="924" y="612"/>
                  </a:lnTo>
                  <a:lnTo>
                    <a:pt x="924" y="607"/>
                  </a:lnTo>
                  <a:lnTo>
                    <a:pt x="929" y="607"/>
                  </a:lnTo>
                  <a:lnTo>
                    <a:pt x="929" y="612"/>
                  </a:lnTo>
                  <a:close/>
                  <a:moveTo>
                    <a:pt x="920" y="612"/>
                  </a:moveTo>
                  <a:lnTo>
                    <a:pt x="915" y="612"/>
                  </a:lnTo>
                  <a:lnTo>
                    <a:pt x="915" y="607"/>
                  </a:lnTo>
                  <a:lnTo>
                    <a:pt x="920" y="607"/>
                  </a:lnTo>
                  <a:lnTo>
                    <a:pt x="920" y="612"/>
                  </a:lnTo>
                  <a:close/>
                  <a:moveTo>
                    <a:pt x="910" y="612"/>
                  </a:moveTo>
                  <a:lnTo>
                    <a:pt x="906" y="612"/>
                  </a:lnTo>
                  <a:lnTo>
                    <a:pt x="906" y="607"/>
                  </a:lnTo>
                  <a:lnTo>
                    <a:pt x="910" y="607"/>
                  </a:lnTo>
                  <a:lnTo>
                    <a:pt x="910" y="612"/>
                  </a:lnTo>
                  <a:close/>
                  <a:moveTo>
                    <a:pt x="901" y="612"/>
                  </a:moveTo>
                  <a:lnTo>
                    <a:pt x="896" y="612"/>
                  </a:lnTo>
                  <a:lnTo>
                    <a:pt x="896" y="607"/>
                  </a:lnTo>
                  <a:lnTo>
                    <a:pt x="901" y="607"/>
                  </a:lnTo>
                  <a:lnTo>
                    <a:pt x="901" y="612"/>
                  </a:lnTo>
                  <a:close/>
                  <a:moveTo>
                    <a:pt x="892" y="612"/>
                  </a:moveTo>
                  <a:lnTo>
                    <a:pt x="887" y="612"/>
                  </a:lnTo>
                  <a:lnTo>
                    <a:pt x="887" y="607"/>
                  </a:lnTo>
                  <a:lnTo>
                    <a:pt x="892" y="607"/>
                  </a:lnTo>
                  <a:lnTo>
                    <a:pt x="892" y="612"/>
                  </a:lnTo>
                  <a:close/>
                  <a:moveTo>
                    <a:pt x="882" y="612"/>
                  </a:moveTo>
                  <a:lnTo>
                    <a:pt x="878" y="612"/>
                  </a:lnTo>
                  <a:lnTo>
                    <a:pt x="878" y="607"/>
                  </a:lnTo>
                  <a:lnTo>
                    <a:pt x="882" y="607"/>
                  </a:lnTo>
                  <a:lnTo>
                    <a:pt x="882" y="612"/>
                  </a:lnTo>
                  <a:close/>
                  <a:moveTo>
                    <a:pt x="873" y="612"/>
                  </a:moveTo>
                  <a:lnTo>
                    <a:pt x="868" y="612"/>
                  </a:lnTo>
                  <a:lnTo>
                    <a:pt x="868" y="607"/>
                  </a:lnTo>
                  <a:lnTo>
                    <a:pt x="873" y="607"/>
                  </a:lnTo>
                  <a:lnTo>
                    <a:pt x="873" y="612"/>
                  </a:lnTo>
                  <a:close/>
                  <a:moveTo>
                    <a:pt x="863" y="612"/>
                  </a:moveTo>
                  <a:lnTo>
                    <a:pt x="859" y="612"/>
                  </a:lnTo>
                  <a:lnTo>
                    <a:pt x="859" y="607"/>
                  </a:lnTo>
                  <a:lnTo>
                    <a:pt x="863" y="607"/>
                  </a:lnTo>
                  <a:lnTo>
                    <a:pt x="863" y="612"/>
                  </a:lnTo>
                  <a:close/>
                  <a:moveTo>
                    <a:pt x="854" y="612"/>
                  </a:moveTo>
                  <a:lnTo>
                    <a:pt x="849" y="612"/>
                  </a:lnTo>
                  <a:lnTo>
                    <a:pt x="849" y="607"/>
                  </a:lnTo>
                  <a:lnTo>
                    <a:pt x="854" y="607"/>
                  </a:lnTo>
                  <a:lnTo>
                    <a:pt x="854" y="612"/>
                  </a:lnTo>
                  <a:close/>
                  <a:moveTo>
                    <a:pt x="845" y="612"/>
                  </a:moveTo>
                  <a:lnTo>
                    <a:pt x="840" y="612"/>
                  </a:lnTo>
                  <a:lnTo>
                    <a:pt x="840" y="607"/>
                  </a:lnTo>
                  <a:lnTo>
                    <a:pt x="845" y="607"/>
                  </a:lnTo>
                  <a:lnTo>
                    <a:pt x="845" y="612"/>
                  </a:lnTo>
                  <a:close/>
                  <a:moveTo>
                    <a:pt x="835" y="612"/>
                  </a:moveTo>
                  <a:lnTo>
                    <a:pt x="831" y="612"/>
                  </a:lnTo>
                  <a:lnTo>
                    <a:pt x="831" y="607"/>
                  </a:lnTo>
                  <a:lnTo>
                    <a:pt x="835" y="607"/>
                  </a:lnTo>
                  <a:lnTo>
                    <a:pt x="835" y="612"/>
                  </a:lnTo>
                  <a:close/>
                  <a:moveTo>
                    <a:pt x="826" y="612"/>
                  </a:moveTo>
                  <a:lnTo>
                    <a:pt x="821" y="612"/>
                  </a:lnTo>
                  <a:lnTo>
                    <a:pt x="821" y="607"/>
                  </a:lnTo>
                  <a:lnTo>
                    <a:pt x="826" y="607"/>
                  </a:lnTo>
                  <a:lnTo>
                    <a:pt x="826" y="612"/>
                  </a:lnTo>
                  <a:close/>
                  <a:moveTo>
                    <a:pt x="816" y="612"/>
                  </a:moveTo>
                  <a:lnTo>
                    <a:pt x="812" y="612"/>
                  </a:lnTo>
                  <a:lnTo>
                    <a:pt x="812" y="607"/>
                  </a:lnTo>
                  <a:lnTo>
                    <a:pt x="816" y="607"/>
                  </a:lnTo>
                  <a:lnTo>
                    <a:pt x="816" y="612"/>
                  </a:lnTo>
                  <a:close/>
                  <a:moveTo>
                    <a:pt x="807" y="612"/>
                  </a:moveTo>
                  <a:lnTo>
                    <a:pt x="802" y="612"/>
                  </a:lnTo>
                  <a:lnTo>
                    <a:pt x="802" y="607"/>
                  </a:lnTo>
                  <a:lnTo>
                    <a:pt x="807" y="607"/>
                  </a:lnTo>
                  <a:lnTo>
                    <a:pt x="807" y="612"/>
                  </a:lnTo>
                  <a:close/>
                  <a:moveTo>
                    <a:pt x="798" y="612"/>
                  </a:moveTo>
                  <a:lnTo>
                    <a:pt x="793" y="612"/>
                  </a:lnTo>
                  <a:lnTo>
                    <a:pt x="793" y="607"/>
                  </a:lnTo>
                  <a:lnTo>
                    <a:pt x="798" y="607"/>
                  </a:lnTo>
                  <a:lnTo>
                    <a:pt x="798" y="612"/>
                  </a:lnTo>
                  <a:close/>
                  <a:moveTo>
                    <a:pt x="788" y="612"/>
                  </a:moveTo>
                  <a:lnTo>
                    <a:pt x="784" y="612"/>
                  </a:lnTo>
                  <a:lnTo>
                    <a:pt x="784" y="607"/>
                  </a:lnTo>
                  <a:lnTo>
                    <a:pt x="788" y="607"/>
                  </a:lnTo>
                  <a:lnTo>
                    <a:pt x="788" y="612"/>
                  </a:lnTo>
                  <a:close/>
                  <a:moveTo>
                    <a:pt x="779" y="612"/>
                  </a:moveTo>
                  <a:lnTo>
                    <a:pt x="774" y="612"/>
                  </a:lnTo>
                  <a:lnTo>
                    <a:pt x="774" y="607"/>
                  </a:lnTo>
                  <a:lnTo>
                    <a:pt x="779" y="607"/>
                  </a:lnTo>
                  <a:lnTo>
                    <a:pt x="779" y="612"/>
                  </a:lnTo>
                  <a:close/>
                  <a:moveTo>
                    <a:pt x="769" y="612"/>
                  </a:moveTo>
                  <a:lnTo>
                    <a:pt x="765" y="612"/>
                  </a:lnTo>
                  <a:lnTo>
                    <a:pt x="765" y="607"/>
                  </a:lnTo>
                  <a:lnTo>
                    <a:pt x="769" y="607"/>
                  </a:lnTo>
                  <a:lnTo>
                    <a:pt x="769" y="612"/>
                  </a:lnTo>
                  <a:close/>
                  <a:moveTo>
                    <a:pt x="760" y="612"/>
                  </a:moveTo>
                  <a:lnTo>
                    <a:pt x="755" y="612"/>
                  </a:lnTo>
                  <a:lnTo>
                    <a:pt x="755" y="607"/>
                  </a:lnTo>
                  <a:lnTo>
                    <a:pt x="760" y="607"/>
                  </a:lnTo>
                  <a:lnTo>
                    <a:pt x="760" y="612"/>
                  </a:lnTo>
                  <a:close/>
                  <a:moveTo>
                    <a:pt x="751" y="612"/>
                  </a:moveTo>
                  <a:lnTo>
                    <a:pt x="746" y="612"/>
                  </a:lnTo>
                  <a:lnTo>
                    <a:pt x="746" y="607"/>
                  </a:lnTo>
                  <a:lnTo>
                    <a:pt x="751" y="607"/>
                  </a:lnTo>
                  <a:lnTo>
                    <a:pt x="751" y="612"/>
                  </a:lnTo>
                  <a:close/>
                  <a:moveTo>
                    <a:pt x="741" y="612"/>
                  </a:moveTo>
                  <a:lnTo>
                    <a:pt x="737" y="612"/>
                  </a:lnTo>
                  <a:lnTo>
                    <a:pt x="737" y="607"/>
                  </a:lnTo>
                  <a:lnTo>
                    <a:pt x="741" y="607"/>
                  </a:lnTo>
                  <a:lnTo>
                    <a:pt x="741" y="612"/>
                  </a:lnTo>
                  <a:close/>
                  <a:moveTo>
                    <a:pt x="732" y="612"/>
                  </a:moveTo>
                  <a:lnTo>
                    <a:pt x="727" y="612"/>
                  </a:lnTo>
                  <a:lnTo>
                    <a:pt x="727" y="607"/>
                  </a:lnTo>
                  <a:lnTo>
                    <a:pt x="732" y="607"/>
                  </a:lnTo>
                  <a:lnTo>
                    <a:pt x="732" y="612"/>
                  </a:lnTo>
                  <a:close/>
                  <a:moveTo>
                    <a:pt x="723" y="612"/>
                  </a:moveTo>
                  <a:lnTo>
                    <a:pt x="718" y="612"/>
                  </a:lnTo>
                  <a:lnTo>
                    <a:pt x="718" y="607"/>
                  </a:lnTo>
                  <a:lnTo>
                    <a:pt x="723" y="607"/>
                  </a:lnTo>
                  <a:lnTo>
                    <a:pt x="723" y="612"/>
                  </a:lnTo>
                  <a:close/>
                  <a:moveTo>
                    <a:pt x="713" y="612"/>
                  </a:moveTo>
                  <a:lnTo>
                    <a:pt x="708" y="612"/>
                  </a:lnTo>
                  <a:lnTo>
                    <a:pt x="708" y="607"/>
                  </a:lnTo>
                  <a:lnTo>
                    <a:pt x="713" y="607"/>
                  </a:lnTo>
                  <a:lnTo>
                    <a:pt x="713" y="612"/>
                  </a:lnTo>
                  <a:close/>
                  <a:moveTo>
                    <a:pt x="704" y="612"/>
                  </a:moveTo>
                  <a:lnTo>
                    <a:pt x="699" y="612"/>
                  </a:lnTo>
                  <a:lnTo>
                    <a:pt x="699" y="607"/>
                  </a:lnTo>
                  <a:lnTo>
                    <a:pt x="704" y="607"/>
                  </a:lnTo>
                  <a:lnTo>
                    <a:pt x="704" y="612"/>
                  </a:lnTo>
                  <a:close/>
                  <a:moveTo>
                    <a:pt x="694" y="612"/>
                  </a:moveTo>
                  <a:lnTo>
                    <a:pt x="690" y="612"/>
                  </a:lnTo>
                  <a:lnTo>
                    <a:pt x="690" y="607"/>
                  </a:lnTo>
                  <a:lnTo>
                    <a:pt x="694" y="607"/>
                  </a:lnTo>
                  <a:lnTo>
                    <a:pt x="694" y="612"/>
                  </a:lnTo>
                  <a:close/>
                  <a:moveTo>
                    <a:pt x="685" y="612"/>
                  </a:moveTo>
                  <a:lnTo>
                    <a:pt x="680" y="612"/>
                  </a:lnTo>
                  <a:lnTo>
                    <a:pt x="680" y="607"/>
                  </a:lnTo>
                  <a:lnTo>
                    <a:pt x="685" y="607"/>
                  </a:lnTo>
                  <a:lnTo>
                    <a:pt x="685" y="612"/>
                  </a:lnTo>
                  <a:close/>
                  <a:moveTo>
                    <a:pt x="676" y="612"/>
                  </a:moveTo>
                  <a:lnTo>
                    <a:pt x="671" y="612"/>
                  </a:lnTo>
                  <a:lnTo>
                    <a:pt x="671" y="607"/>
                  </a:lnTo>
                  <a:lnTo>
                    <a:pt x="676" y="607"/>
                  </a:lnTo>
                  <a:lnTo>
                    <a:pt x="676" y="612"/>
                  </a:lnTo>
                  <a:close/>
                  <a:moveTo>
                    <a:pt x="666" y="612"/>
                  </a:moveTo>
                  <a:lnTo>
                    <a:pt x="661" y="612"/>
                  </a:lnTo>
                  <a:lnTo>
                    <a:pt x="661" y="607"/>
                  </a:lnTo>
                  <a:lnTo>
                    <a:pt x="666" y="607"/>
                  </a:lnTo>
                  <a:lnTo>
                    <a:pt x="666" y="612"/>
                  </a:lnTo>
                  <a:close/>
                  <a:moveTo>
                    <a:pt x="657" y="612"/>
                  </a:moveTo>
                  <a:lnTo>
                    <a:pt x="652" y="612"/>
                  </a:lnTo>
                  <a:lnTo>
                    <a:pt x="652" y="607"/>
                  </a:lnTo>
                  <a:lnTo>
                    <a:pt x="657" y="607"/>
                  </a:lnTo>
                  <a:lnTo>
                    <a:pt x="657" y="612"/>
                  </a:lnTo>
                  <a:close/>
                  <a:moveTo>
                    <a:pt x="647" y="612"/>
                  </a:moveTo>
                  <a:lnTo>
                    <a:pt x="643" y="612"/>
                  </a:lnTo>
                  <a:lnTo>
                    <a:pt x="643" y="607"/>
                  </a:lnTo>
                  <a:lnTo>
                    <a:pt x="647" y="607"/>
                  </a:lnTo>
                  <a:lnTo>
                    <a:pt x="647" y="612"/>
                  </a:lnTo>
                  <a:close/>
                  <a:moveTo>
                    <a:pt x="638" y="612"/>
                  </a:moveTo>
                  <a:lnTo>
                    <a:pt x="633" y="612"/>
                  </a:lnTo>
                  <a:lnTo>
                    <a:pt x="633" y="607"/>
                  </a:lnTo>
                  <a:lnTo>
                    <a:pt x="638" y="607"/>
                  </a:lnTo>
                  <a:lnTo>
                    <a:pt x="638" y="612"/>
                  </a:lnTo>
                  <a:close/>
                  <a:moveTo>
                    <a:pt x="629" y="612"/>
                  </a:moveTo>
                  <a:lnTo>
                    <a:pt x="624" y="612"/>
                  </a:lnTo>
                  <a:lnTo>
                    <a:pt x="624" y="607"/>
                  </a:lnTo>
                  <a:lnTo>
                    <a:pt x="629" y="607"/>
                  </a:lnTo>
                  <a:lnTo>
                    <a:pt x="629" y="612"/>
                  </a:lnTo>
                  <a:close/>
                  <a:moveTo>
                    <a:pt x="619" y="612"/>
                  </a:moveTo>
                  <a:lnTo>
                    <a:pt x="614" y="612"/>
                  </a:lnTo>
                  <a:lnTo>
                    <a:pt x="614" y="607"/>
                  </a:lnTo>
                  <a:lnTo>
                    <a:pt x="619" y="607"/>
                  </a:lnTo>
                  <a:lnTo>
                    <a:pt x="619" y="612"/>
                  </a:lnTo>
                  <a:close/>
                  <a:moveTo>
                    <a:pt x="610" y="612"/>
                  </a:moveTo>
                  <a:lnTo>
                    <a:pt x="605" y="612"/>
                  </a:lnTo>
                  <a:lnTo>
                    <a:pt x="605" y="607"/>
                  </a:lnTo>
                  <a:lnTo>
                    <a:pt x="610" y="607"/>
                  </a:lnTo>
                  <a:lnTo>
                    <a:pt x="610" y="612"/>
                  </a:lnTo>
                  <a:close/>
                  <a:moveTo>
                    <a:pt x="600" y="612"/>
                  </a:moveTo>
                  <a:lnTo>
                    <a:pt x="596" y="612"/>
                  </a:lnTo>
                  <a:lnTo>
                    <a:pt x="596" y="607"/>
                  </a:lnTo>
                  <a:lnTo>
                    <a:pt x="600" y="607"/>
                  </a:lnTo>
                  <a:lnTo>
                    <a:pt x="600" y="612"/>
                  </a:lnTo>
                  <a:close/>
                  <a:moveTo>
                    <a:pt x="591" y="612"/>
                  </a:moveTo>
                  <a:lnTo>
                    <a:pt x="586" y="612"/>
                  </a:lnTo>
                  <a:lnTo>
                    <a:pt x="586" y="607"/>
                  </a:lnTo>
                  <a:lnTo>
                    <a:pt x="591" y="607"/>
                  </a:lnTo>
                  <a:lnTo>
                    <a:pt x="591" y="612"/>
                  </a:lnTo>
                  <a:close/>
                  <a:moveTo>
                    <a:pt x="582" y="612"/>
                  </a:moveTo>
                  <a:lnTo>
                    <a:pt x="577" y="612"/>
                  </a:lnTo>
                  <a:lnTo>
                    <a:pt x="577" y="607"/>
                  </a:lnTo>
                  <a:lnTo>
                    <a:pt x="582" y="607"/>
                  </a:lnTo>
                  <a:lnTo>
                    <a:pt x="582" y="612"/>
                  </a:lnTo>
                  <a:close/>
                  <a:moveTo>
                    <a:pt x="572" y="612"/>
                  </a:moveTo>
                  <a:lnTo>
                    <a:pt x="568" y="612"/>
                  </a:lnTo>
                  <a:lnTo>
                    <a:pt x="568" y="607"/>
                  </a:lnTo>
                  <a:lnTo>
                    <a:pt x="572" y="607"/>
                  </a:lnTo>
                  <a:lnTo>
                    <a:pt x="572" y="612"/>
                  </a:lnTo>
                  <a:close/>
                  <a:moveTo>
                    <a:pt x="563" y="612"/>
                  </a:moveTo>
                  <a:lnTo>
                    <a:pt x="558" y="612"/>
                  </a:lnTo>
                  <a:lnTo>
                    <a:pt x="558" y="607"/>
                  </a:lnTo>
                  <a:lnTo>
                    <a:pt x="563" y="607"/>
                  </a:lnTo>
                  <a:lnTo>
                    <a:pt x="563" y="612"/>
                  </a:lnTo>
                  <a:close/>
                  <a:moveTo>
                    <a:pt x="553" y="612"/>
                  </a:moveTo>
                  <a:lnTo>
                    <a:pt x="549" y="612"/>
                  </a:lnTo>
                  <a:lnTo>
                    <a:pt x="549" y="607"/>
                  </a:lnTo>
                  <a:lnTo>
                    <a:pt x="553" y="607"/>
                  </a:lnTo>
                  <a:lnTo>
                    <a:pt x="553" y="612"/>
                  </a:lnTo>
                  <a:close/>
                  <a:moveTo>
                    <a:pt x="544" y="612"/>
                  </a:moveTo>
                  <a:lnTo>
                    <a:pt x="539" y="612"/>
                  </a:lnTo>
                  <a:lnTo>
                    <a:pt x="539" y="607"/>
                  </a:lnTo>
                  <a:lnTo>
                    <a:pt x="544" y="607"/>
                  </a:lnTo>
                  <a:lnTo>
                    <a:pt x="544" y="612"/>
                  </a:lnTo>
                  <a:close/>
                  <a:moveTo>
                    <a:pt x="535" y="612"/>
                  </a:moveTo>
                  <a:lnTo>
                    <a:pt x="530" y="612"/>
                  </a:lnTo>
                  <a:lnTo>
                    <a:pt x="530" y="607"/>
                  </a:lnTo>
                  <a:lnTo>
                    <a:pt x="535" y="607"/>
                  </a:lnTo>
                  <a:lnTo>
                    <a:pt x="535" y="612"/>
                  </a:lnTo>
                  <a:close/>
                  <a:moveTo>
                    <a:pt x="525" y="612"/>
                  </a:moveTo>
                  <a:lnTo>
                    <a:pt x="521" y="612"/>
                  </a:lnTo>
                  <a:lnTo>
                    <a:pt x="521" y="607"/>
                  </a:lnTo>
                  <a:lnTo>
                    <a:pt x="525" y="607"/>
                  </a:lnTo>
                  <a:lnTo>
                    <a:pt x="525" y="612"/>
                  </a:lnTo>
                  <a:close/>
                  <a:moveTo>
                    <a:pt x="516" y="612"/>
                  </a:moveTo>
                  <a:lnTo>
                    <a:pt x="511" y="612"/>
                  </a:lnTo>
                  <a:lnTo>
                    <a:pt x="511" y="607"/>
                  </a:lnTo>
                  <a:lnTo>
                    <a:pt x="516" y="607"/>
                  </a:lnTo>
                  <a:lnTo>
                    <a:pt x="516" y="612"/>
                  </a:lnTo>
                  <a:close/>
                  <a:moveTo>
                    <a:pt x="506" y="612"/>
                  </a:moveTo>
                  <a:lnTo>
                    <a:pt x="502" y="612"/>
                  </a:lnTo>
                  <a:lnTo>
                    <a:pt x="502" y="607"/>
                  </a:lnTo>
                  <a:lnTo>
                    <a:pt x="506" y="607"/>
                  </a:lnTo>
                  <a:lnTo>
                    <a:pt x="506" y="612"/>
                  </a:lnTo>
                  <a:close/>
                  <a:moveTo>
                    <a:pt x="497" y="612"/>
                  </a:moveTo>
                  <a:lnTo>
                    <a:pt x="492" y="612"/>
                  </a:lnTo>
                  <a:lnTo>
                    <a:pt x="492" y="607"/>
                  </a:lnTo>
                  <a:lnTo>
                    <a:pt x="497" y="607"/>
                  </a:lnTo>
                  <a:lnTo>
                    <a:pt x="497" y="612"/>
                  </a:lnTo>
                  <a:close/>
                  <a:moveTo>
                    <a:pt x="488" y="612"/>
                  </a:moveTo>
                  <a:lnTo>
                    <a:pt x="483" y="612"/>
                  </a:lnTo>
                  <a:lnTo>
                    <a:pt x="483" y="607"/>
                  </a:lnTo>
                  <a:lnTo>
                    <a:pt x="488" y="607"/>
                  </a:lnTo>
                  <a:lnTo>
                    <a:pt x="488" y="612"/>
                  </a:lnTo>
                  <a:close/>
                  <a:moveTo>
                    <a:pt x="478" y="612"/>
                  </a:moveTo>
                  <a:lnTo>
                    <a:pt x="474" y="612"/>
                  </a:lnTo>
                  <a:lnTo>
                    <a:pt x="474" y="607"/>
                  </a:lnTo>
                  <a:lnTo>
                    <a:pt x="478" y="607"/>
                  </a:lnTo>
                  <a:lnTo>
                    <a:pt x="478" y="612"/>
                  </a:lnTo>
                  <a:close/>
                  <a:moveTo>
                    <a:pt x="469" y="612"/>
                  </a:moveTo>
                  <a:lnTo>
                    <a:pt x="464" y="612"/>
                  </a:lnTo>
                  <a:lnTo>
                    <a:pt x="464" y="607"/>
                  </a:lnTo>
                  <a:lnTo>
                    <a:pt x="469" y="607"/>
                  </a:lnTo>
                  <a:lnTo>
                    <a:pt x="469" y="612"/>
                  </a:lnTo>
                  <a:close/>
                  <a:moveTo>
                    <a:pt x="460" y="612"/>
                  </a:moveTo>
                  <a:lnTo>
                    <a:pt x="455" y="612"/>
                  </a:lnTo>
                  <a:lnTo>
                    <a:pt x="455" y="607"/>
                  </a:lnTo>
                  <a:lnTo>
                    <a:pt x="460" y="607"/>
                  </a:lnTo>
                  <a:lnTo>
                    <a:pt x="460" y="612"/>
                  </a:lnTo>
                  <a:close/>
                  <a:moveTo>
                    <a:pt x="450" y="612"/>
                  </a:moveTo>
                  <a:lnTo>
                    <a:pt x="445" y="612"/>
                  </a:lnTo>
                  <a:lnTo>
                    <a:pt x="445" y="607"/>
                  </a:lnTo>
                  <a:lnTo>
                    <a:pt x="450" y="607"/>
                  </a:lnTo>
                  <a:lnTo>
                    <a:pt x="450" y="612"/>
                  </a:lnTo>
                  <a:close/>
                  <a:moveTo>
                    <a:pt x="441" y="612"/>
                  </a:moveTo>
                  <a:lnTo>
                    <a:pt x="436" y="612"/>
                  </a:lnTo>
                  <a:lnTo>
                    <a:pt x="436" y="607"/>
                  </a:lnTo>
                  <a:lnTo>
                    <a:pt x="441" y="607"/>
                  </a:lnTo>
                  <a:lnTo>
                    <a:pt x="441" y="612"/>
                  </a:lnTo>
                  <a:close/>
                  <a:moveTo>
                    <a:pt x="431" y="612"/>
                  </a:moveTo>
                  <a:lnTo>
                    <a:pt x="427" y="612"/>
                  </a:lnTo>
                  <a:lnTo>
                    <a:pt x="427" y="607"/>
                  </a:lnTo>
                  <a:lnTo>
                    <a:pt x="431" y="607"/>
                  </a:lnTo>
                  <a:lnTo>
                    <a:pt x="431" y="612"/>
                  </a:lnTo>
                  <a:close/>
                  <a:moveTo>
                    <a:pt x="422" y="612"/>
                  </a:moveTo>
                  <a:lnTo>
                    <a:pt x="417" y="612"/>
                  </a:lnTo>
                  <a:lnTo>
                    <a:pt x="417" y="607"/>
                  </a:lnTo>
                  <a:lnTo>
                    <a:pt x="422" y="607"/>
                  </a:lnTo>
                  <a:lnTo>
                    <a:pt x="422" y="612"/>
                  </a:lnTo>
                  <a:close/>
                  <a:moveTo>
                    <a:pt x="413" y="612"/>
                  </a:moveTo>
                  <a:lnTo>
                    <a:pt x="408" y="612"/>
                  </a:lnTo>
                  <a:lnTo>
                    <a:pt x="408" y="607"/>
                  </a:lnTo>
                  <a:lnTo>
                    <a:pt x="413" y="607"/>
                  </a:lnTo>
                  <a:lnTo>
                    <a:pt x="413" y="612"/>
                  </a:lnTo>
                  <a:close/>
                  <a:moveTo>
                    <a:pt x="403" y="612"/>
                  </a:moveTo>
                  <a:lnTo>
                    <a:pt x="398" y="612"/>
                  </a:lnTo>
                  <a:lnTo>
                    <a:pt x="398" y="607"/>
                  </a:lnTo>
                  <a:lnTo>
                    <a:pt x="403" y="607"/>
                  </a:lnTo>
                  <a:lnTo>
                    <a:pt x="403" y="612"/>
                  </a:lnTo>
                  <a:close/>
                  <a:moveTo>
                    <a:pt x="394" y="612"/>
                  </a:moveTo>
                  <a:lnTo>
                    <a:pt x="389" y="612"/>
                  </a:lnTo>
                  <a:lnTo>
                    <a:pt x="389" y="607"/>
                  </a:lnTo>
                  <a:lnTo>
                    <a:pt x="394" y="607"/>
                  </a:lnTo>
                  <a:lnTo>
                    <a:pt x="394" y="612"/>
                  </a:lnTo>
                  <a:close/>
                  <a:moveTo>
                    <a:pt x="384" y="612"/>
                  </a:moveTo>
                  <a:lnTo>
                    <a:pt x="380" y="612"/>
                  </a:lnTo>
                  <a:lnTo>
                    <a:pt x="380" y="607"/>
                  </a:lnTo>
                  <a:lnTo>
                    <a:pt x="384" y="607"/>
                  </a:lnTo>
                  <a:lnTo>
                    <a:pt x="384" y="612"/>
                  </a:lnTo>
                  <a:close/>
                  <a:moveTo>
                    <a:pt x="375" y="612"/>
                  </a:moveTo>
                  <a:lnTo>
                    <a:pt x="370" y="612"/>
                  </a:lnTo>
                  <a:lnTo>
                    <a:pt x="370" y="607"/>
                  </a:lnTo>
                  <a:lnTo>
                    <a:pt x="375" y="607"/>
                  </a:lnTo>
                  <a:lnTo>
                    <a:pt x="375" y="612"/>
                  </a:lnTo>
                  <a:close/>
                  <a:moveTo>
                    <a:pt x="366" y="612"/>
                  </a:moveTo>
                  <a:lnTo>
                    <a:pt x="361" y="612"/>
                  </a:lnTo>
                  <a:lnTo>
                    <a:pt x="361" y="607"/>
                  </a:lnTo>
                  <a:lnTo>
                    <a:pt x="366" y="607"/>
                  </a:lnTo>
                  <a:lnTo>
                    <a:pt x="366" y="612"/>
                  </a:lnTo>
                  <a:close/>
                  <a:moveTo>
                    <a:pt x="356" y="612"/>
                  </a:moveTo>
                  <a:lnTo>
                    <a:pt x="351" y="612"/>
                  </a:lnTo>
                  <a:lnTo>
                    <a:pt x="351" y="607"/>
                  </a:lnTo>
                  <a:lnTo>
                    <a:pt x="356" y="607"/>
                  </a:lnTo>
                  <a:lnTo>
                    <a:pt x="356" y="612"/>
                  </a:lnTo>
                  <a:close/>
                  <a:moveTo>
                    <a:pt x="347" y="612"/>
                  </a:moveTo>
                  <a:lnTo>
                    <a:pt x="342" y="612"/>
                  </a:lnTo>
                  <a:lnTo>
                    <a:pt x="342" y="607"/>
                  </a:lnTo>
                  <a:lnTo>
                    <a:pt x="347" y="607"/>
                  </a:lnTo>
                  <a:lnTo>
                    <a:pt x="347" y="612"/>
                  </a:lnTo>
                  <a:close/>
                  <a:moveTo>
                    <a:pt x="337" y="612"/>
                  </a:moveTo>
                  <a:lnTo>
                    <a:pt x="333" y="612"/>
                  </a:lnTo>
                  <a:lnTo>
                    <a:pt x="333" y="607"/>
                  </a:lnTo>
                  <a:lnTo>
                    <a:pt x="337" y="607"/>
                  </a:lnTo>
                  <a:lnTo>
                    <a:pt x="337" y="612"/>
                  </a:lnTo>
                  <a:close/>
                  <a:moveTo>
                    <a:pt x="328" y="612"/>
                  </a:moveTo>
                  <a:lnTo>
                    <a:pt x="323" y="612"/>
                  </a:lnTo>
                  <a:lnTo>
                    <a:pt x="323" y="607"/>
                  </a:lnTo>
                  <a:lnTo>
                    <a:pt x="328" y="607"/>
                  </a:lnTo>
                  <a:lnTo>
                    <a:pt x="328" y="612"/>
                  </a:lnTo>
                  <a:close/>
                  <a:moveTo>
                    <a:pt x="319" y="612"/>
                  </a:moveTo>
                  <a:lnTo>
                    <a:pt x="314" y="612"/>
                  </a:lnTo>
                  <a:lnTo>
                    <a:pt x="314" y="607"/>
                  </a:lnTo>
                  <a:lnTo>
                    <a:pt x="319" y="607"/>
                  </a:lnTo>
                  <a:lnTo>
                    <a:pt x="319" y="612"/>
                  </a:lnTo>
                  <a:close/>
                  <a:moveTo>
                    <a:pt x="309" y="612"/>
                  </a:moveTo>
                  <a:lnTo>
                    <a:pt x="305" y="612"/>
                  </a:lnTo>
                  <a:lnTo>
                    <a:pt x="305" y="607"/>
                  </a:lnTo>
                  <a:lnTo>
                    <a:pt x="309" y="607"/>
                  </a:lnTo>
                  <a:lnTo>
                    <a:pt x="309" y="612"/>
                  </a:lnTo>
                  <a:close/>
                  <a:moveTo>
                    <a:pt x="300" y="612"/>
                  </a:moveTo>
                  <a:lnTo>
                    <a:pt x="295" y="612"/>
                  </a:lnTo>
                  <a:lnTo>
                    <a:pt x="295" y="607"/>
                  </a:lnTo>
                  <a:lnTo>
                    <a:pt x="300" y="607"/>
                  </a:lnTo>
                  <a:lnTo>
                    <a:pt x="300" y="612"/>
                  </a:lnTo>
                  <a:close/>
                  <a:moveTo>
                    <a:pt x="290" y="612"/>
                  </a:moveTo>
                  <a:lnTo>
                    <a:pt x="286" y="612"/>
                  </a:lnTo>
                  <a:lnTo>
                    <a:pt x="286" y="607"/>
                  </a:lnTo>
                  <a:lnTo>
                    <a:pt x="290" y="607"/>
                  </a:lnTo>
                  <a:lnTo>
                    <a:pt x="290" y="612"/>
                  </a:lnTo>
                  <a:close/>
                  <a:moveTo>
                    <a:pt x="281" y="612"/>
                  </a:moveTo>
                  <a:lnTo>
                    <a:pt x="276" y="612"/>
                  </a:lnTo>
                  <a:lnTo>
                    <a:pt x="276" y="607"/>
                  </a:lnTo>
                  <a:lnTo>
                    <a:pt x="281" y="607"/>
                  </a:lnTo>
                  <a:lnTo>
                    <a:pt x="281" y="612"/>
                  </a:lnTo>
                  <a:close/>
                  <a:moveTo>
                    <a:pt x="272" y="612"/>
                  </a:moveTo>
                  <a:lnTo>
                    <a:pt x="267" y="612"/>
                  </a:lnTo>
                  <a:lnTo>
                    <a:pt x="267" y="607"/>
                  </a:lnTo>
                  <a:lnTo>
                    <a:pt x="272" y="607"/>
                  </a:lnTo>
                  <a:lnTo>
                    <a:pt x="272" y="612"/>
                  </a:lnTo>
                  <a:close/>
                  <a:moveTo>
                    <a:pt x="262" y="612"/>
                  </a:moveTo>
                  <a:lnTo>
                    <a:pt x="258" y="612"/>
                  </a:lnTo>
                  <a:lnTo>
                    <a:pt x="258" y="607"/>
                  </a:lnTo>
                  <a:lnTo>
                    <a:pt x="262" y="607"/>
                  </a:lnTo>
                  <a:lnTo>
                    <a:pt x="262" y="612"/>
                  </a:lnTo>
                  <a:close/>
                  <a:moveTo>
                    <a:pt x="253" y="612"/>
                  </a:moveTo>
                  <a:lnTo>
                    <a:pt x="248" y="612"/>
                  </a:lnTo>
                  <a:lnTo>
                    <a:pt x="248" y="607"/>
                  </a:lnTo>
                  <a:lnTo>
                    <a:pt x="253" y="607"/>
                  </a:lnTo>
                  <a:lnTo>
                    <a:pt x="253" y="612"/>
                  </a:lnTo>
                  <a:close/>
                  <a:moveTo>
                    <a:pt x="243" y="612"/>
                  </a:moveTo>
                  <a:lnTo>
                    <a:pt x="239" y="612"/>
                  </a:lnTo>
                  <a:lnTo>
                    <a:pt x="239" y="607"/>
                  </a:lnTo>
                  <a:lnTo>
                    <a:pt x="243" y="607"/>
                  </a:lnTo>
                  <a:lnTo>
                    <a:pt x="243" y="612"/>
                  </a:lnTo>
                  <a:close/>
                  <a:moveTo>
                    <a:pt x="234" y="612"/>
                  </a:moveTo>
                  <a:lnTo>
                    <a:pt x="229" y="612"/>
                  </a:lnTo>
                  <a:lnTo>
                    <a:pt x="229" y="607"/>
                  </a:lnTo>
                  <a:lnTo>
                    <a:pt x="234" y="607"/>
                  </a:lnTo>
                  <a:lnTo>
                    <a:pt x="234" y="612"/>
                  </a:lnTo>
                  <a:close/>
                  <a:moveTo>
                    <a:pt x="225" y="612"/>
                  </a:moveTo>
                  <a:lnTo>
                    <a:pt x="220" y="612"/>
                  </a:lnTo>
                  <a:lnTo>
                    <a:pt x="220" y="607"/>
                  </a:lnTo>
                  <a:lnTo>
                    <a:pt x="225" y="607"/>
                  </a:lnTo>
                  <a:lnTo>
                    <a:pt x="225" y="612"/>
                  </a:lnTo>
                  <a:close/>
                  <a:moveTo>
                    <a:pt x="215" y="612"/>
                  </a:moveTo>
                  <a:lnTo>
                    <a:pt x="211" y="612"/>
                  </a:lnTo>
                  <a:lnTo>
                    <a:pt x="211" y="607"/>
                  </a:lnTo>
                  <a:lnTo>
                    <a:pt x="215" y="607"/>
                  </a:lnTo>
                  <a:lnTo>
                    <a:pt x="215" y="612"/>
                  </a:lnTo>
                  <a:close/>
                  <a:moveTo>
                    <a:pt x="206" y="612"/>
                  </a:moveTo>
                  <a:lnTo>
                    <a:pt x="201" y="612"/>
                  </a:lnTo>
                  <a:lnTo>
                    <a:pt x="201" y="607"/>
                  </a:lnTo>
                  <a:lnTo>
                    <a:pt x="206" y="607"/>
                  </a:lnTo>
                  <a:lnTo>
                    <a:pt x="206" y="612"/>
                  </a:lnTo>
                  <a:close/>
                  <a:moveTo>
                    <a:pt x="196" y="612"/>
                  </a:moveTo>
                  <a:lnTo>
                    <a:pt x="192" y="612"/>
                  </a:lnTo>
                  <a:lnTo>
                    <a:pt x="192" y="607"/>
                  </a:lnTo>
                  <a:lnTo>
                    <a:pt x="196" y="607"/>
                  </a:lnTo>
                  <a:lnTo>
                    <a:pt x="196" y="612"/>
                  </a:lnTo>
                  <a:close/>
                  <a:moveTo>
                    <a:pt x="187" y="612"/>
                  </a:moveTo>
                  <a:lnTo>
                    <a:pt x="182" y="612"/>
                  </a:lnTo>
                  <a:lnTo>
                    <a:pt x="182" y="607"/>
                  </a:lnTo>
                  <a:lnTo>
                    <a:pt x="187" y="607"/>
                  </a:lnTo>
                  <a:lnTo>
                    <a:pt x="187" y="612"/>
                  </a:lnTo>
                  <a:close/>
                  <a:moveTo>
                    <a:pt x="178" y="612"/>
                  </a:moveTo>
                  <a:lnTo>
                    <a:pt x="173" y="612"/>
                  </a:lnTo>
                  <a:lnTo>
                    <a:pt x="173" y="607"/>
                  </a:lnTo>
                  <a:lnTo>
                    <a:pt x="178" y="607"/>
                  </a:lnTo>
                  <a:lnTo>
                    <a:pt x="178" y="612"/>
                  </a:lnTo>
                  <a:close/>
                  <a:moveTo>
                    <a:pt x="168" y="612"/>
                  </a:moveTo>
                  <a:lnTo>
                    <a:pt x="164" y="612"/>
                  </a:lnTo>
                  <a:lnTo>
                    <a:pt x="164" y="607"/>
                  </a:lnTo>
                  <a:lnTo>
                    <a:pt x="168" y="607"/>
                  </a:lnTo>
                  <a:lnTo>
                    <a:pt x="168" y="612"/>
                  </a:lnTo>
                  <a:close/>
                  <a:moveTo>
                    <a:pt x="159" y="612"/>
                  </a:moveTo>
                  <a:lnTo>
                    <a:pt x="154" y="612"/>
                  </a:lnTo>
                  <a:lnTo>
                    <a:pt x="154" y="607"/>
                  </a:lnTo>
                  <a:lnTo>
                    <a:pt x="159" y="607"/>
                  </a:lnTo>
                  <a:lnTo>
                    <a:pt x="159" y="612"/>
                  </a:lnTo>
                  <a:close/>
                  <a:moveTo>
                    <a:pt x="150" y="612"/>
                  </a:moveTo>
                  <a:lnTo>
                    <a:pt x="145" y="612"/>
                  </a:lnTo>
                  <a:lnTo>
                    <a:pt x="145" y="607"/>
                  </a:lnTo>
                  <a:lnTo>
                    <a:pt x="150" y="607"/>
                  </a:lnTo>
                  <a:lnTo>
                    <a:pt x="150" y="612"/>
                  </a:lnTo>
                  <a:close/>
                  <a:moveTo>
                    <a:pt x="140" y="612"/>
                  </a:moveTo>
                  <a:lnTo>
                    <a:pt x="135" y="612"/>
                  </a:lnTo>
                  <a:lnTo>
                    <a:pt x="135" y="607"/>
                  </a:lnTo>
                  <a:lnTo>
                    <a:pt x="140" y="607"/>
                  </a:lnTo>
                  <a:lnTo>
                    <a:pt x="140" y="612"/>
                  </a:lnTo>
                  <a:close/>
                  <a:moveTo>
                    <a:pt x="131" y="612"/>
                  </a:moveTo>
                  <a:lnTo>
                    <a:pt x="126" y="612"/>
                  </a:lnTo>
                  <a:lnTo>
                    <a:pt x="126" y="607"/>
                  </a:lnTo>
                  <a:lnTo>
                    <a:pt x="131" y="607"/>
                  </a:lnTo>
                  <a:lnTo>
                    <a:pt x="131" y="612"/>
                  </a:lnTo>
                  <a:close/>
                  <a:moveTo>
                    <a:pt x="121" y="612"/>
                  </a:moveTo>
                  <a:lnTo>
                    <a:pt x="117" y="612"/>
                  </a:lnTo>
                  <a:lnTo>
                    <a:pt x="117" y="607"/>
                  </a:lnTo>
                  <a:lnTo>
                    <a:pt x="121" y="607"/>
                  </a:lnTo>
                  <a:lnTo>
                    <a:pt x="121" y="612"/>
                  </a:lnTo>
                  <a:close/>
                  <a:moveTo>
                    <a:pt x="112" y="612"/>
                  </a:moveTo>
                  <a:lnTo>
                    <a:pt x="107" y="612"/>
                  </a:lnTo>
                  <a:lnTo>
                    <a:pt x="107" y="607"/>
                  </a:lnTo>
                  <a:lnTo>
                    <a:pt x="112" y="607"/>
                  </a:lnTo>
                  <a:lnTo>
                    <a:pt x="112" y="612"/>
                  </a:lnTo>
                  <a:close/>
                  <a:moveTo>
                    <a:pt x="103" y="612"/>
                  </a:moveTo>
                  <a:lnTo>
                    <a:pt x="98" y="612"/>
                  </a:lnTo>
                  <a:lnTo>
                    <a:pt x="98" y="607"/>
                  </a:lnTo>
                  <a:lnTo>
                    <a:pt x="103" y="607"/>
                  </a:lnTo>
                  <a:lnTo>
                    <a:pt x="103" y="612"/>
                  </a:lnTo>
                  <a:close/>
                  <a:moveTo>
                    <a:pt x="93" y="612"/>
                  </a:moveTo>
                  <a:lnTo>
                    <a:pt x="88" y="612"/>
                  </a:lnTo>
                  <a:lnTo>
                    <a:pt x="88" y="607"/>
                  </a:lnTo>
                  <a:lnTo>
                    <a:pt x="93" y="607"/>
                  </a:lnTo>
                  <a:lnTo>
                    <a:pt x="93" y="612"/>
                  </a:lnTo>
                  <a:close/>
                  <a:moveTo>
                    <a:pt x="84" y="612"/>
                  </a:moveTo>
                  <a:lnTo>
                    <a:pt x="79" y="612"/>
                  </a:lnTo>
                  <a:lnTo>
                    <a:pt x="79" y="607"/>
                  </a:lnTo>
                  <a:lnTo>
                    <a:pt x="84" y="607"/>
                  </a:lnTo>
                  <a:lnTo>
                    <a:pt x="84" y="612"/>
                  </a:lnTo>
                  <a:close/>
                  <a:moveTo>
                    <a:pt x="74" y="612"/>
                  </a:moveTo>
                  <a:lnTo>
                    <a:pt x="70" y="612"/>
                  </a:lnTo>
                  <a:lnTo>
                    <a:pt x="70" y="607"/>
                  </a:lnTo>
                  <a:lnTo>
                    <a:pt x="74" y="607"/>
                  </a:lnTo>
                  <a:lnTo>
                    <a:pt x="74" y="612"/>
                  </a:lnTo>
                  <a:close/>
                  <a:moveTo>
                    <a:pt x="65" y="612"/>
                  </a:moveTo>
                  <a:lnTo>
                    <a:pt x="60" y="612"/>
                  </a:lnTo>
                  <a:lnTo>
                    <a:pt x="60" y="607"/>
                  </a:lnTo>
                  <a:lnTo>
                    <a:pt x="65" y="607"/>
                  </a:lnTo>
                  <a:lnTo>
                    <a:pt x="65" y="612"/>
                  </a:lnTo>
                  <a:close/>
                  <a:moveTo>
                    <a:pt x="56" y="612"/>
                  </a:moveTo>
                  <a:lnTo>
                    <a:pt x="51" y="612"/>
                  </a:lnTo>
                  <a:lnTo>
                    <a:pt x="51" y="607"/>
                  </a:lnTo>
                  <a:lnTo>
                    <a:pt x="56" y="607"/>
                  </a:lnTo>
                  <a:lnTo>
                    <a:pt x="56" y="612"/>
                  </a:lnTo>
                  <a:close/>
                  <a:moveTo>
                    <a:pt x="46" y="612"/>
                  </a:moveTo>
                  <a:lnTo>
                    <a:pt x="41" y="612"/>
                  </a:lnTo>
                  <a:lnTo>
                    <a:pt x="41" y="607"/>
                  </a:lnTo>
                  <a:lnTo>
                    <a:pt x="46" y="607"/>
                  </a:lnTo>
                  <a:lnTo>
                    <a:pt x="46" y="612"/>
                  </a:lnTo>
                  <a:close/>
                  <a:moveTo>
                    <a:pt x="37" y="612"/>
                  </a:moveTo>
                  <a:lnTo>
                    <a:pt x="32" y="612"/>
                  </a:lnTo>
                  <a:lnTo>
                    <a:pt x="32" y="607"/>
                  </a:lnTo>
                  <a:lnTo>
                    <a:pt x="37" y="607"/>
                  </a:lnTo>
                  <a:lnTo>
                    <a:pt x="37" y="612"/>
                  </a:lnTo>
                  <a:close/>
                  <a:moveTo>
                    <a:pt x="27" y="612"/>
                  </a:moveTo>
                  <a:lnTo>
                    <a:pt x="23" y="612"/>
                  </a:lnTo>
                  <a:lnTo>
                    <a:pt x="23" y="607"/>
                  </a:lnTo>
                  <a:lnTo>
                    <a:pt x="27" y="607"/>
                  </a:lnTo>
                  <a:lnTo>
                    <a:pt x="27" y="612"/>
                  </a:lnTo>
                  <a:close/>
                  <a:moveTo>
                    <a:pt x="18" y="612"/>
                  </a:moveTo>
                  <a:lnTo>
                    <a:pt x="13" y="612"/>
                  </a:lnTo>
                  <a:lnTo>
                    <a:pt x="13" y="607"/>
                  </a:lnTo>
                  <a:lnTo>
                    <a:pt x="18" y="607"/>
                  </a:lnTo>
                  <a:lnTo>
                    <a:pt x="18" y="612"/>
                  </a:lnTo>
                  <a:close/>
                  <a:moveTo>
                    <a:pt x="9" y="612"/>
                  </a:moveTo>
                  <a:lnTo>
                    <a:pt x="4" y="612"/>
                  </a:lnTo>
                  <a:lnTo>
                    <a:pt x="4" y="607"/>
                  </a:lnTo>
                  <a:lnTo>
                    <a:pt x="9" y="607"/>
                  </a:lnTo>
                  <a:lnTo>
                    <a:pt x="9" y="612"/>
                  </a:lnTo>
                  <a:close/>
                </a:path>
              </a:pathLst>
            </a:custGeom>
            <a:solidFill>
              <a:srgbClr val="FFFFFF"/>
            </a:solidFill>
            <a:ln w="0" cap="flat">
              <a:solidFill>
                <a:srgbClr val="9FB6D9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950" kern="0">
                <a:solidFill>
                  <a:prstClr val="black"/>
                </a:solidFill>
                <a:latin typeface="Arial" panose="020B0604020202020204" pitchFamily="34" charset="0"/>
              </a:endParaRPr>
            </a:p>
          </p:txBody>
        </p:sp>
        <p:sp>
          <p:nvSpPr>
            <p:cNvPr id="102" name="Rectangle 596"/>
            <p:cNvSpPr/>
            <p:nvPr/>
          </p:nvSpPr>
          <p:spPr bwMode="auto">
            <a:xfrm>
              <a:off x="3882546" y="6770964"/>
              <a:ext cx="2471246" cy="292251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lIns="9934" tIns="9934" rIns="9934" bIns="9934" spcCol="1270" anchor="ctr"/>
            <a:lstStyle/>
            <a:p>
              <a:pPr defTabSz="695355">
                <a:lnSpc>
                  <a:spcPct val="90000"/>
                </a:lnSpc>
                <a:spcAft>
                  <a:spcPct val="35000"/>
                </a:spcAft>
              </a:pPr>
              <a:r>
                <a:rPr lang="it-IT" sz="950" kern="0" dirty="0">
                  <a:solidFill>
                    <a:srgbClr val="002060"/>
                  </a:solidFill>
                  <a:latin typeface="Arial"/>
                </a:rPr>
                <a:t>Policy e organizzazione di sicurezza</a:t>
              </a:r>
            </a:p>
          </p:txBody>
        </p:sp>
        <p:sp>
          <p:nvSpPr>
            <p:cNvPr id="103" name="Rectangle 596"/>
            <p:cNvSpPr/>
            <p:nvPr/>
          </p:nvSpPr>
          <p:spPr bwMode="auto">
            <a:xfrm>
              <a:off x="3895112" y="7171260"/>
              <a:ext cx="2445907" cy="231777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  <a:effectLst/>
          </p:spPr>
          <p:txBody>
            <a:bodyPr lIns="9934" tIns="9934" rIns="9934" bIns="9934" spcCol="1270" anchor="ctr"/>
            <a:lstStyle/>
            <a:p>
              <a:pPr defTabSz="695355">
                <a:lnSpc>
                  <a:spcPct val="90000"/>
                </a:lnSpc>
                <a:spcAft>
                  <a:spcPct val="35000"/>
                </a:spcAft>
              </a:pPr>
              <a:r>
                <a:rPr lang="it-IT" sz="950" kern="0" dirty="0">
                  <a:solidFill>
                    <a:srgbClr val="002060"/>
                  </a:solidFill>
                  <a:latin typeface="Arial"/>
                </a:rPr>
                <a:t>Gestione sicurezza</a:t>
              </a:r>
            </a:p>
          </p:txBody>
        </p:sp>
        <p:grpSp>
          <p:nvGrpSpPr>
            <p:cNvPr id="104" name="Gruppo 103"/>
            <p:cNvGrpSpPr/>
            <p:nvPr/>
          </p:nvGrpSpPr>
          <p:grpSpPr>
            <a:xfrm>
              <a:off x="10211638" y="5919585"/>
              <a:ext cx="2496693" cy="1390949"/>
              <a:chOff x="10187346" y="5616273"/>
              <a:chExt cx="2496693" cy="1390949"/>
            </a:xfrm>
          </p:grpSpPr>
          <p:grpSp>
            <p:nvGrpSpPr>
              <p:cNvPr id="105" name="Gruppo 104"/>
              <p:cNvGrpSpPr/>
              <p:nvPr/>
            </p:nvGrpSpPr>
            <p:grpSpPr>
              <a:xfrm>
                <a:off x="10187347" y="5616273"/>
                <a:ext cx="2496692" cy="1029736"/>
                <a:chOff x="9808232" y="2309138"/>
                <a:chExt cx="2244234" cy="792401"/>
              </a:xfrm>
            </p:grpSpPr>
            <p:sp>
              <p:nvSpPr>
                <p:cNvPr id="107" name="Rectangle 13"/>
                <p:cNvSpPr>
                  <a:spLocks noChangeArrowheads="1"/>
                </p:cNvSpPr>
                <p:nvPr/>
              </p:nvSpPr>
              <p:spPr bwMode="auto">
                <a:xfrm>
                  <a:off x="9812761" y="2309138"/>
                  <a:ext cx="2239705" cy="522767"/>
                </a:xfrm>
                <a:prstGeom prst="rect">
                  <a:avLst/>
                </a:prstGeom>
                <a:solidFill>
                  <a:schemeClr val="accent6">
                    <a:lumMod val="40000"/>
                    <a:lumOff val="6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anchor="ctr"/>
                <a:lstStyle/>
                <a:p>
                  <a:pPr algn="ctr">
                    <a:lnSpc>
                      <a:spcPct val="120000"/>
                    </a:lnSpc>
                  </a:pPr>
                  <a:r>
                    <a:rPr lang="it-IT" altLang="it-IT" sz="950" b="1" dirty="0">
                      <a:solidFill>
                        <a:srgbClr val="000000"/>
                      </a:solidFill>
                      <a:latin typeface="Arial" panose="020B0604020202020204" pitchFamily="34" charset="0"/>
                    </a:rPr>
                    <a:t>CONTENZIOSO DEL LAVORO E RELAZIONI SINDACALI</a:t>
                  </a:r>
                </a:p>
              </p:txBody>
            </p:sp>
            <p:sp>
              <p:nvSpPr>
                <p:cNvPr id="108" name="Rectangle 13"/>
                <p:cNvSpPr>
                  <a:spLocks noChangeArrowheads="1"/>
                </p:cNvSpPr>
                <p:nvPr/>
              </p:nvSpPr>
              <p:spPr bwMode="auto">
                <a:xfrm>
                  <a:off x="9808232" y="2909665"/>
                  <a:ext cx="2244234" cy="191874"/>
                </a:xfrm>
                <a:prstGeom prst="rect">
                  <a:avLst/>
                </a:prstGeom>
                <a:solidFill>
                  <a:schemeClr val="tx2">
                    <a:lumMod val="20000"/>
                    <a:lumOff val="80000"/>
                  </a:schemeClr>
                </a:solidFill>
                <a:ln>
                  <a:noFill/>
                </a:ln>
              </p:spPr>
              <p:txBody>
                <a:bodyPr lIns="0" anchor="ctr"/>
                <a:lstStyle/>
                <a:p>
                  <a:pPr>
                    <a:defRPr/>
                  </a:pPr>
                  <a:r>
                    <a:rPr lang="it-IT" sz="950" kern="0" dirty="0">
                      <a:solidFill>
                        <a:srgbClr val="002060"/>
                      </a:solidFill>
                      <a:latin typeface="Arial" panose="020B0604020202020204" pitchFamily="34" charset="0"/>
                    </a:rPr>
                    <a:t>Contenzioso del lavoro</a:t>
                  </a:r>
                  <a:endParaRPr lang="it-IT" sz="950" b="1" dirty="0"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06" name="Rectangle 13"/>
              <p:cNvSpPr>
                <a:spLocks noChangeArrowheads="1"/>
              </p:cNvSpPr>
              <p:nvPr/>
            </p:nvSpPr>
            <p:spPr bwMode="auto">
              <a:xfrm>
                <a:off x="10187346" y="6725987"/>
                <a:ext cx="2496693" cy="281235"/>
              </a:xfrm>
              <a:prstGeom prst="rect">
                <a:avLst/>
              </a:prstGeom>
              <a:solidFill>
                <a:schemeClr val="tx2">
                  <a:lumMod val="20000"/>
                  <a:lumOff val="80000"/>
                </a:schemeClr>
              </a:solidFill>
              <a:ln>
                <a:noFill/>
              </a:ln>
            </p:spPr>
            <p:txBody>
              <a:bodyPr lIns="0" anchor="ctr"/>
              <a:lstStyle/>
              <a:p>
                <a:pPr>
                  <a:defRPr/>
                </a:pPr>
                <a:r>
                  <a:rPr lang="it-IT" sz="950" dirty="0">
                    <a:solidFill>
                      <a:srgbClr val="002060"/>
                    </a:solidFill>
                    <a:latin typeface="Arial" panose="020B0604020202020204" pitchFamily="34" charset="0"/>
                  </a:rPr>
                  <a:t>Relazioni sindacali</a:t>
                </a:r>
                <a:endParaRPr lang="it-IT" sz="950" b="1" dirty="0"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09" name="Rectangle 13"/>
            <p:cNvSpPr>
              <a:spLocks noChangeArrowheads="1"/>
            </p:cNvSpPr>
            <p:nvPr/>
          </p:nvSpPr>
          <p:spPr bwMode="auto">
            <a:xfrm>
              <a:off x="7013514" y="5512339"/>
              <a:ext cx="2497493" cy="304983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lIns="0" rIns="0" anchor="ctr"/>
            <a:lstStyle/>
            <a:p>
              <a:r>
                <a:rPr lang="it-IT" sz="950" kern="0" dirty="0">
                  <a:solidFill>
                    <a:srgbClr val="002060"/>
                  </a:solidFill>
                  <a:latin typeface="Arial"/>
                </a:rPr>
                <a:t>Supporto al responsabile per la trasparenza e l’anticorruzione</a:t>
              </a:r>
            </a:p>
          </p:txBody>
        </p:sp>
        <p:grpSp>
          <p:nvGrpSpPr>
            <p:cNvPr id="110" name="Group 6"/>
            <p:cNvGrpSpPr>
              <a:grpSpLocks/>
            </p:cNvGrpSpPr>
            <p:nvPr/>
          </p:nvGrpSpPr>
          <p:grpSpPr bwMode="auto">
            <a:xfrm>
              <a:off x="10455021" y="7759887"/>
              <a:ext cx="1537831" cy="1570502"/>
              <a:chOff x="8036211" y="4700492"/>
              <a:chExt cx="1096352" cy="1359519"/>
            </a:xfrm>
          </p:grpSpPr>
          <p:sp>
            <p:nvSpPr>
              <p:cNvPr id="111" name="Rectangle 58"/>
              <p:cNvSpPr>
                <a:spLocks noChangeArrowheads="1"/>
              </p:cNvSpPr>
              <p:nvPr/>
            </p:nvSpPr>
            <p:spPr bwMode="auto">
              <a:xfrm>
                <a:off x="8237024" y="4965133"/>
                <a:ext cx="895539" cy="159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r>
                  <a:rPr lang="it-IT" altLang="it-IT" sz="950" i="1" kern="0" dirty="0">
                    <a:solidFill>
                      <a:srgbClr val="002776"/>
                    </a:solidFill>
                  </a:rPr>
                  <a:t>Direttore Generale</a:t>
                </a:r>
                <a:endParaRPr lang="it-IT" altLang="it-IT" sz="950" kern="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2" name="Rectangle 59"/>
              <p:cNvSpPr>
                <a:spLocks noChangeArrowheads="1"/>
              </p:cNvSpPr>
              <p:nvPr/>
            </p:nvSpPr>
            <p:spPr bwMode="auto">
              <a:xfrm>
                <a:off x="8036211" y="4988116"/>
                <a:ext cx="144057" cy="131704"/>
              </a:xfrm>
              <a:prstGeom prst="rect">
                <a:avLst/>
              </a:prstGeom>
              <a:solidFill>
                <a:srgbClr val="00277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it-IT" sz="950" kern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3" name="Rectangle 60"/>
              <p:cNvSpPr>
                <a:spLocks noChangeArrowheads="1"/>
              </p:cNvSpPr>
              <p:nvPr/>
            </p:nvSpPr>
            <p:spPr bwMode="auto">
              <a:xfrm>
                <a:off x="8233362" y="5519715"/>
                <a:ext cx="243368" cy="159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r>
                  <a:rPr lang="it-IT" altLang="it-IT" sz="950" i="1" kern="0" dirty="0">
                    <a:solidFill>
                      <a:srgbClr val="002776"/>
                    </a:solidFill>
                  </a:rPr>
                  <a:t>Uffici</a:t>
                </a:r>
                <a:endParaRPr lang="it-IT" altLang="it-IT" sz="950" kern="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4" name="Rectangle 61"/>
              <p:cNvSpPr>
                <a:spLocks noChangeArrowheads="1"/>
              </p:cNvSpPr>
              <p:nvPr/>
            </p:nvSpPr>
            <p:spPr bwMode="auto">
              <a:xfrm>
                <a:off x="8234556" y="5728547"/>
                <a:ext cx="229695" cy="159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r>
                  <a:rPr lang="it-IT" altLang="it-IT" sz="950" i="1" kern="0" dirty="0">
                    <a:solidFill>
                      <a:srgbClr val="002776"/>
                    </a:solidFill>
                  </a:rPr>
                  <a:t>Aree</a:t>
                </a:r>
                <a:endParaRPr lang="it-IT" altLang="it-IT" sz="950" kern="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5" name="Rectangle 62"/>
              <p:cNvSpPr>
                <a:spLocks noChangeArrowheads="1"/>
              </p:cNvSpPr>
              <p:nvPr/>
            </p:nvSpPr>
            <p:spPr bwMode="auto">
              <a:xfrm>
                <a:off x="8237024" y="5138792"/>
                <a:ext cx="425210" cy="159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r>
                  <a:rPr lang="it-IT" altLang="it-IT" sz="950" i="1" kern="0" dirty="0">
                    <a:solidFill>
                      <a:srgbClr val="002776"/>
                    </a:solidFill>
                  </a:rPr>
                  <a:t>Direzioni</a:t>
                </a:r>
                <a:endParaRPr lang="it-IT" altLang="it-IT" sz="950" kern="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6" name="Rectangle 63"/>
              <p:cNvSpPr>
                <a:spLocks noChangeArrowheads="1"/>
              </p:cNvSpPr>
              <p:nvPr/>
            </p:nvSpPr>
            <p:spPr bwMode="auto">
              <a:xfrm>
                <a:off x="8036212" y="5166887"/>
                <a:ext cx="144057" cy="130588"/>
              </a:xfrm>
              <a:prstGeom prst="rect">
                <a:avLst/>
              </a:prstGeom>
              <a:solidFill>
                <a:schemeClr val="accent1">
                  <a:lumMod val="60000"/>
                  <a:lumOff val="4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it-IT" sz="950" kern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7" name="Rectangle 64"/>
              <p:cNvSpPr>
                <a:spLocks noChangeArrowheads="1"/>
              </p:cNvSpPr>
              <p:nvPr/>
            </p:nvSpPr>
            <p:spPr bwMode="auto">
              <a:xfrm>
                <a:off x="8233362" y="5321455"/>
                <a:ext cx="887723" cy="15888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r>
                  <a:rPr lang="it-IT" altLang="it-IT" sz="950" i="1" kern="0" dirty="0">
                    <a:solidFill>
                      <a:srgbClr val="002776"/>
                    </a:solidFill>
                  </a:rPr>
                  <a:t>Organo collegiale</a:t>
                </a:r>
                <a:endParaRPr lang="it-IT" altLang="it-IT" sz="950" kern="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8" name="Rectangle 67"/>
              <p:cNvSpPr>
                <a:spLocks noChangeArrowheads="1"/>
              </p:cNvSpPr>
              <p:nvPr/>
            </p:nvSpPr>
            <p:spPr bwMode="auto">
              <a:xfrm>
                <a:off x="8043142" y="4700492"/>
                <a:ext cx="421108" cy="159374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r>
                  <a:rPr lang="it-IT" altLang="it-IT" sz="950" i="1" kern="0" dirty="0">
                    <a:solidFill>
                      <a:srgbClr val="002776"/>
                    </a:solidFill>
                  </a:rPr>
                  <a:t>Legenda</a:t>
                </a:r>
                <a:endParaRPr lang="it-IT" altLang="it-IT" sz="950" kern="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19" name="Rectangle 68"/>
              <p:cNvSpPr>
                <a:spLocks noChangeArrowheads="1"/>
              </p:cNvSpPr>
              <p:nvPr/>
            </p:nvSpPr>
            <p:spPr bwMode="auto">
              <a:xfrm>
                <a:off x="8036211" y="5543486"/>
                <a:ext cx="144057" cy="130588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it-IT" sz="950" kern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0" name="Rectangle 151"/>
              <p:cNvSpPr>
                <a:spLocks noChangeArrowheads="1"/>
              </p:cNvSpPr>
              <p:nvPr/>
            </p:nvSpPr>
            <p:spPr bwMode="auto">
              <a:xfrm>
                <a:off x="8036211" y="5742941"/>
                <a:ext cx="144057" cy="130588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endParaRPr lang="en-US" altLang="it-IT" sz="950" kern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1" name="Rectangle 13"/>
              <p:cNvSpPr>
                <a:spLocks noChangeArrowheads="1"/>
              </p:cNvSpPr>
              <p:nvPr/>
            </p:nvSpPr>
            <p:spPr bwMode="auto">
              <a:xfrm>
                <a:off x="8042006" y="5344032"/>
                <a:ext cx="144057" cy="130588"/>
              </a:xfrm>
              <a:prstGeom prst="rect">
                <a:avLst/>
              </a:prstGeom>
              <a:solidFill>
                <a:srgbClr val="BDD203">
                  <a:lumMod val="20000"/>
                  <a:lumOff val="80000"/>
                </a:srgbClr>
              </a:solidFill>
              <a:ln>
                <a:solidFill>
                  <a:sysClr val="windowText" lastClr="000000"/>
                </a:solidFill>
                <a:prstDash val="dash"/>
              </a:ln>
            </p:spPr>
            <p:txBody>
              <a:bodyPr lIns="0" rIns="0" anchor="ctr"/>
              <a:lstStyle/>
              <a:p>
                <a:pPr algn="ctr">
                  <a:defRPr/>
                </a:pPr>
                <a:endParaRPr lang="it-IT" sz="950" kern="0" dirty="0">
                  <a:solidFill>
                    <a:srgbClr val="002060"/>
                  </a:solidFill>
                  <a:latin typeface="Arial" panose="020B0604020202020204" pitchFamily="34" charset="0"/>
                </a:endParaRPr>
              </a:p>
            </p:txBody>
          </p:sp>
          <p:sp>
            <p:nvSpPr>
              <p:cNvPr id="122" name="Rectangle 61"/>
              <p:cNvSpPr>
                <a:spLocks noChangeArrowheads="1"/>
              </p:cNvSpPr>
              <p:nvPr/>
            </p:nvSpPr>
            <p:spPr bwMode="auto">
              <a:xfrm>
                <a:off x="8233362" y="5900636"/>
                <a:ext cx="328136" cy="15937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>
                  <a:defRPr/>
                </a:pPr>
                <a:r>
                  <a:rPr lang="it-IT" altLang="it-IT" sz="950" i="1" kern="0" dirty="0">
                    <a:solidFill>
                      <a:srgbClr val="002776"/>
                    </a:solidFill>
                  </a:rPr>
                  <a:t>Servizi</a:t>
                </a:r>
                <a:endParaRPr lang="it-IT" altLang="it-IT" sz="950" kern="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123" name="Rectangle 151"/>
              <p:cNvSpPr>
                <a:spLocks noChangeArrowheads="1"/>
              </p:cNvSpPr>
              <p:nvPr/>
            </p:nvSpPr>
            <p:spPr bwMode="auto">
              <a:xfrm>
                <a:off x="8036212" y="5923044"/>
                <a:ext cx="144057" cy="130588"/>
              </a:xfrm>
              <a:prstGeom prst="rect">
                <a:avLst/>
              </a:prstGeom>
              <a:solidFill>
                <a:sysClr val="window" lastClr="FFFFFF">
                  <a:lumMod val="75000"/>
                </a:sysClr>
              </a:solidFill>
              <a:ln>
                <a:noFill/>
              </a:ln>
            </p:spPr>
            <p:txBody>
              <a:bodyPr/>
              <a:lstStyle/>
              <a:p>
                <a:pPr>
                  <a:defRPr/>
                </a:pPr>
                <a:endParaRPr lang="en-US" sz="950" kern="0">
                  <a:solidFill>
                    <a:prstClr val="black"/>
                  </a:solidFill>
                  <a:latin typeface="Arial" panose="020B0604020202020204" pitchFamily="34" charset="0"/>
                </a:endParaRPr>
              </a:p>
            </p:txBody>
          </p:sp>
        </p:grpSp>
        <p:sp>
          <p:nvSpPr>
            <p:cNvPr id="124" name="Rectangle 13"/>
            <p:cNvSpPr>
              <a:spLocks noChangeArrowheads="1"/>
            </p:cNvSpPr>
            <p:nvPr/>
          </p:nvSpPr>
          <p:spPr bwMode="auto">
            <a:xfrm>
              <a:off x="10236938" y="3571899"/>
              <a:ext cx="2471399" cy="242425"/>
            </a:xfrm>
            <a:prstGeom prst="rect">
              <a:avLst/>
            </a:prstGeom>
            <a:solidFill>
              <a:schemeClr val="tx2">
                <a:lumMod val="20000"/>
                <a:lumOff val="80000"/>
              </a:schemeClr>
            </a:solidFill>
            <a:ln>
              <a:noFill/>
            </a:ln>
          </p:spPr>
          <p:txBody>
            <a:bodyPr lIns="0" rIns="0" anchor="ctr"/>
            <a:lstStyle/>
            <a:p>
              <a:r>
                <a:rPr lang="it-IT" sz="950" kern="0" dirty="0">
                  <a:solidFill>
                    <a:srgbClr val="002060"/>
                  </a:solidFill>
                  <a:latin typeface="Arial" panose="020B0604020202020204" pitchFamily="34" charset="0"/>
                </a:rPr>
                <a:t>Protocollo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84700679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455</TotalTime>
  <Words>232</Words>
  <Application>Microsoft Office PowerPoint</Application>
  <PresentationFormat>Personalizzato</PresentationFormat>
  <Paragraphs>78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LOMBARDINI Dianella</dc:creator>
  <cp:lastModifiedBy>LAURORA Tiziana</cp:lastModifiedBy>
  <cp:revision>13</cp:revision>
  <dcterms:created xsi:type="dcterms:W3CDTF">2017-02-01T09:34:33Z</dcterms:created>
  <dcterms:modified xsi:type="dcterms:W3CDTF">2017-05-23T13:20:27Z</dcterms:modified>
</cp:coreProperties>
</file>